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75" r:id="rId5"/>
    <p:sldId id="260" r:id="rId6"/>
    <p:sldId id="262" r:id="rId7"/>
    <p:sldId id="261" r:id="rId8"/>
    <p:sldId id="263" r:id="rId9"/>
    <p:sldId id="264" r:id="rId10"/>
    <p:sldId id="265" r:id="rId11"/>
    <p:sldId id="274" r:id="rId12"/>
    <p:sldId id="266" r:id="rId13"/>
    <p:sldId id="267" r:id="rId14"/>
    <p:sldId id="268" r:id="rId15"/>
    <p:sldId id="273"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2E9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18" autoAdjust="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C521A-7931-46DC-87C4-A01FFCE2F400}" type="datetimeFigureOut">
              <a:rPr lang="tr-TR" smtClean="0"/>
              <a:t>12.05.2022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416F2-033F-40B4-BBBC-99892B51D0ED}" type="slidenum">
              <a:rPr lang="tr-TR" smtClean="0"/>
              <a:t>‹#›</a:t>
            </a:fld>
            <a:endParaRPr lang="tr-TR"/>
          </a:p>
        </p:txBody>
      </p:sp>
    </p:spTree>
    <p:extLst>
      <p:ext uri="{BB962C8B-B14F-4D97-AF65-F5344CB8AC3E}">
        <p14:creationId xmlns:p14="http://schemas.microsoft.com/office/powerpoint/2010/main" val="55940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18416F2-033F-40B4-BBBC-99892B51D0ED}" type="slidenum">
              <a:rPr lang="tr-TR" smtClean="0"/>
              <a:t>1</a:t>
            </a:fld>
            <a:endParaRPr lang="tr-TR"/>
          </a:p>
        </p:txBody>
      </p:sp>
    </p:spTree>
    <p:extLst>
      <p:ext uri="{BB962C8B-B14F-4D97-AF65-F5344CB8AC3E}">
        <p14:creationId xmlns:p14="http://schemas.microsoft.com/office/powerpoint/2010/main" val="72182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DB907C-E514-11AD-4A2C-09CEABF0D9D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896AD7E-2447-DCE9-4EFE-68B5E553C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21BD8DD-B063-EC53-BE9D-300A1F0DA6E0}"/>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27A818B7-12BA-4D92-3BBF-241ACFFF1E5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487A54-DD0D-984E-3D11-D77A1DADEC38}"/>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309865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47CBD3-666B-37C6-88C7-29FBEA0CE819}"/>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04AA6FE-DDBC-0961-EA3A-7B9C3DF4177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03E12BC-32A5-383C-7AD3-ACFD415EED20}"/>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68ACA432-02BB-48F7-79E7-F577744329B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872988A-F28E-FD81-E5F2-E0E4E10C2F5D}"/>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1521558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AE3FC22-8966-6CF2-BFAD-10DF853390A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5EE192D-B672-1790-B067-EA5F3F81DFF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F27415D-2586-4F7E-8FC6-D493BC1098AB}"/>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3C33D5C9-4FB0-9E46-C2D6-B4CEAF28CEC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D859ED6-1083-D795-BAAF-718880B4F7EB}"/>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76992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5ACB48-D268-3E00-94FC-F9E55111BB6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E203FC1-2036-6E6C-D47A-69FDDFD7454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444B797-E221-CE84-0564-1CADB04677CE}"/>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39255236-05D9-76B0-8091-3B33F63851B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D4319DB-8283-40C7-5075-E98A889F1702}"/>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371894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73BD1E-091F-937A-4FA9-E98561C6AD4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84AFFA9-82E3-8C32-914A-4759AB1D1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4E9E3DF-7927-D003-F224-B6FAE2E34544}"/>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056EE183-97E9-1B5D-EB79-F4D98B04870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D172A86-B4FE-239B-6D6A-179CF49534D9}"/>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172338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517F4B-D045-28F5-04F8-96039025D9F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24F2C03-A28E-7916-E448-5232411F339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0575838A-37D9-D8E5-E865-7D02E80F6C64}"/>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9991298-86CC-C4A7-6D48-2A7C143A28B8}"/>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6" name="Alt Bilgi Yer Tutucusu 5">
            <a:extLst>
              <a:ext uri="{FF2B5EF4-FFF2-40B4-BE49-F238E27FC236}">
                <a16:creationId xmlns:a16="http://schemas.microsoft.com/office/drawing/2014/main" id="{5F5FA2F0-6643-812B-458B-13F3CA542E5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52C90B9-EE3D-E9EF-2D48-D9B6912083B1}"/>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4496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A649D2-85A2-A5E4-B7CE-4F0D3131668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7A01AC2-AA97-1F06-F910-1FF7E77D9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74329EB-E23F-F211-2248-259889DF105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68FF5E7-262F-BD43-B01A-601AE95C8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A19C90B-91C4-237E-C607-5247E7F2F0E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74AA838B-4D93-4D15-369E-8A00743ABD25}"/>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8" name="Alt Bilgi Yer Tutucusu 7">
            <a:extLst>
              <a:ext uri="{FF2B5EF4-FFF2-40B4-BE49-F238E27FC236}">
                <a16:creationId xmlns:a16="http://schemas.microsoft.com/office/drawing/2014/main" id="{87F4306E-65EB-7928-09F0-D7E0122125C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360D33F-3630-7072-A435-8C07DF3CD47B}"/>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262265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1619FB-6FE2-B62E-E97B-201FBE354A4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DA7164E-4536-7797-E05F-6582F7F6BD7E}"/>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4" name="Alt Bilgi Yer Tutucusu 3">
            <a:extLst>
              <a:ext uri="{FF2B5EF4-FFF2-40B4-BE49-F238E27FC236}">
                <a16:creationId xmlns:a16="http://schemas.microsoft.com/office/drawing/2014/main" id="{A839027F-6E89-B86E-C755-1D9B993ABEF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885AD18-F6B1-709A-E695-B8893CF5CDF1}"/>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231830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BD82BE5-83AA-E15A-C127-3A4A93B697DC}"/>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3" name="Alt Bilgi Yer Tutucusu 2">
            <a:extLst>
              <a:ext uri="{FF2B5EF4-FFF2-40B4-BE49-F238E27FC236}">
                <a16:creationId xmlns:a16="http://schemas.microsoft.com/office/drawing/2014/main" id="{77A0CB63-2BB9-C8B4-C152-E9A9421FD61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B477509-DD53-20E3-0C11-C2CA206116B2}"/>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36298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04C065-BD8A-3299-C211-09BEEE1167B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76E94FA-FF61-E669-59DA-546C3D8510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E2F2454-E2AA-9F7C-3445-A3615ECD8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E424740-8E77-CDD0-7632-991DD8FEA5E6}"/>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6" name="Alt Bilgi Yer Tutucusu 5">
            <a:extLst>
              <a:ext uri="{FF2B5EF4-FFF2-40B4-BE49-F238E27FC236}">
                <a16:creationId xmlns:a16="http://schemas.microsoft.com/office/drawing/2014/main" id="{F8E7AE6A-0006-D4E4-CA70-4D0733A350C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DB1A459-B517-BA2B-2594-6EC409F24002}"/>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391691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2CBBBC-C0B2-3487-827B-B786EEFF318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446834C-9134-2186-50AC-E7AF913D3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0DD28DA-DD41-01F6-B95B-1BF4A28F5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672CBA4-B33D-D091-77BD-BCCEC5F30D76}"/>
              </a:ext>
            </a:extLst>
          </p:cNvPr>
          <p:cNvSpPr>
            <a:spLocks noGrp="1"/>
          </p:cNvSpPr>
          <p:nvPr>
            <p:ph type="dt" sz="half" idx="10"/>
          </p:nvPr>
        </p:nvSpPr>
        <p:spPr/>
        <p:txBody>
          <a:bodyPr/>
          <a:lstStyle/>
          <a:p>
            <a:fld id="{83614ED7-E3B9-449A-8BAF-9038768E9DCC}" type="datetimeFigureOut">
              <a:rPr lang="tr-TR" smtClean="0"/>
              <a:t>12.05.2022</a:t>
            </a:fld>
            <a:endParaRPr lang="tr-TR"/>
          </a:p>
        </p:txBody>
      </p:sp>
      <p:sp>
        <p:nvSpPr>
          <p:cNvPr id="6" name="Alt Bilgi Yer Tutucusu 5">
            <a:extLst>
              <a:ext uri="{FF2B5EF4-FFF2-40B4-BE49-F238E27FC236}">
                <a16:creationId xmlns:a16="http://schemas.microsoft.com/office/drawing/2014/main" id="{C55AB866-0E41-0056-AA45-448F8FDE45B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4932E1D-CF59-2F5A-EF5D-B91660CDAFD0}"/>
              </a:ext>
            </a:extLst>
          </p:cNvPr>
          <p:cNvSpPr>
            <a:spLocks noGrp="1"/>
          </p:cNvSpPr>
          <p:nvPr>
            <p:ph type="sldNum" sz="quarter" idx="12"/>
          </p:nvPr>
        </p:nvSpPr>
        <p:spPr/>
        <p:txBody>
          <a:bodyPr/>
          <a:lstStyle/>
          <a:p>
            <a:fld id="{1030921A-7C3D-440E-8BE9-7D81C48956E3}" type="slidenum">
              <a:rPr lang="tr-TR" smtClean="0"/>
              <a:t>‹#›</a:t>
            </a:fld>
            <a:endParaRPr lang="tr-TR"/>
          </a:p>
        </p:txBody>
      </p:sp>
    </p:spTree>
    <p:extLst>
      <p:ext uri="{BB962C8B-B14F-4D97-AF65-F5344CB8AC3E}">
        <p14:creationId xmlns:p14="http://schemas.microsoft.com/office/powerpoint/2010/main" val="42764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CC7C8D9-195B-6BC7-E030-2F7576D8C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7FD10DA-81BE-F339-1337-1611C2876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A573003-E75F-2466-01A5-538E7D6F6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14ED7-E3B9-449A-8BAF-9038768E9DCC}" type="datetimeFigureOut">
              <a:rPr lang="tr-TR" smtClean="0"/>
              <a:t>12.05.2022</a:t>
            </a:fld>
            <a:endParaRPr lang="tr-TR"/>
          </a:p>
        </p:txBody>
      </p:sp>
      <p:sp>
        <p:nvSpPr>
          <p:cNvPr id="5" name="Alt Bilgi Yer Tutucusu 4">
            <a:extLst>
              <a:ext uri="{FF2B5EF4-FFF2-40B4-BE49-F238E27FC236}">
                <a16:creationId xmlns:a16="http://schemas.microsoft.com/office/drawing/2014/main" id="{E99C43A2-6985-867A-5280-C92A8A0B0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C41C5F93-A2A7-6217-AB8F-DAE7DC5B5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0921A-7C3D-440E-8BE9-7D81C48956E3}" type="slidenum">
              <a:rPr lang="tr-TR" smtClean="0"/>
              <a:t>‹#›</a:t>
            </a:fld>
            <a:endParaRPr lang="tr-TR"/>
          </a:p>
        </p:txBody>
      </p:sp>
    </p:spTree>
    <p:extLst>
      <p:ext uri="{BB962C8B-B14F-4D97-AF65-F5344CB8AC3E}">
        <p14:creationId xmlns:p14="http://schemas.microsoft.com/office/powerpoint/2010/main" val="945979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46409F-E876-6099-2403-57DFF112FEC0}"/>
              </a:ext>
            </a:extLst>
          </p:cNvPr>
          <p:cNvSpPr>
            <a:spLocks noGrp="1"/>
          </p:cNvSpPr>
          <p:nvPr>
            <p:ph type="ctrTitle"/>
          </p:nvPr>
        </p:nvSpPr>
        <p:spPr>
          <a:xfrm>
            <a:off x="538480" y="0"/>
            <a:ext cx="3027680" cy="1133158"/>
          </a:xfrm>
        </p:spPr>
        <p:txBody>
          <a:bodyPr>
            <a:normAutofit/>
          </a:bodyPr>
          <a:lstStyle/>
          <a:p>
            <a:r>
              <a:rPr lang="tr-TR" sz="4400" b="1" dirty="0" err="1">
                <a:solidFill>
                  <a:schemeClr val="bg2"/>
                </a:solidFill>
                <a:latin typeface="Abadi" panose="020B0604020104020204" pitchFamily="34" charset="0"/>
              </a:rPr>
              <a:t>Hoşgeldiniz</a:t>
            </a:r>
            <a:endParaRPr lang="tr-TR" sz="4400" b="1" dirty="0">
              <a:solidFill>
                <a:schemeClr val="bg2"/>
              </a:solidFill>
              <a:latin typeface="Abadi" panose="020B0604020104020204" pitchFamily="34" charset="0"/>
            </a:endParaRPr>
          </a:p>
        </p:txBody>
      </p:sp>
      <p:sp>
        <p:nvSpPr>
          <p:cNvPr id="3" name="Alt Başlık 2">
            <a:extLst>
              <a:ext uri="{FF2B5EF4-FFF2-40B4-BE49-F238E27FC236}">
                <a16:creationId xmlns:a16="http://schemas.microsoft.com/office/drawing/2014/main" id="{5A9FE76A-86D5-DFAA-29A1-B630DC1720FB}"/>
              </a:ext>
            </a:extLst>
          </p:cNvPr>
          <p:cNvSpPr>
            <a:spLocks noGrp="1"/>
          </p:cNvSpPr>
          <p:nvPr>
            <p:ph type="subTitle" idx="1"/>
          </p:nvPr>
        </p:nvSpPr>
        <p:spPr>
          <a:xfrm>
            <a:off x="213360" y="2131368"/>
            <a:ext cx="9144000" cy="1655762"/>
          </a:xfrm>
        </p:spPr>
        <p:txBody>
          <a:bodyPr>
            <a:normAutofit/>
          </a:bodyPr>
          <a:lstStyle/>
          <a:p>
            <a:r>
              <a:rPr lang="tr-TR" sz="8000" dirty="0" err="1">
                <a:solidFill>
                  <a:schemeClr val="bg1"/>
                </a:solidFill>
                <a:latin typeface="Abadi" panose="020B0604020104020204" pitchFamily="34" charset="0"/>
              </a:rPr>
              <a:t>Hızlı&amp;Stressiz</a:t>
            </a:r>
            <a:r>
              <a:rPr lang="tr-TR" sz="8000" dirty="0">
                <a:solidFill>
                  <a:schemeClr val="bg1"/>
                </a:solidFill>
                <a:latin typeface="Abadi" panose="020B0604020104020204" pitchFamily="34" charset="0"/>
              </a:rPr>
              <a:t> Park</a:t>
            </a:r>
          </a:p>
        </p:txBody>
      </p:sp>
      <p:sp>
        <p:nvSpPr>
          <p:cNvPr id="5" name="Dikdörtgen 4">
            <a:extLst>
              <a:ext uri="{FF2B5EF4-FFF2-40B4-BE49-F238E27FC236}">
                <a16:creationId xmlns:a16="http://schemas.microsoft.com/office/drawing/2014/main" id="{27247E54-FF9E-DB14-2B2C-B382BC4F7B6C}"/>
              </a:ext>
            </a:extLst>
          </p:cNvPr>
          <p:cNvSpPr/>
          <p:nvPr/>
        </p:nvSpPr>
        <p:spPr>
          <a:xfrm>
            <a:off x="701040" y="1090929"/>
            <a:ext cx="10617200" cy="45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6" name="Metin kutusu 5">
            <a:extLst>
              <a:ext uri="{FF2B5EF4-FFF2-40B4-BE49-F238E27FC236}">
                <a16:creationId xmlns:a16="http://schemas.microsoft.com/office/drawing/2014/main" id="{21D10E98-0B03-471D-87E8-D35B4D8E339A}"/>
              </a:ext>
            </a:extLst>
          </p:cNvPr>
          <p:cNvSpPr txBox="1"/>
          <p:nvPr/>
        </p:nvSpPr>
        <p:spPr>
          <a:xfrm>
            <a:off x="701040" y="3525520"/>
            <a:ext cx="10698480" cy="523220"/>
          </a:xfrm>
          <a:prstGeom prst="rect">
            <a:avLst/>
          </a:prstGeom>
          <a:noFill/>
        </p:spPr>
        <p:txBody>
          <a:bodyPr wrap="square" rtlCol="0">
            <a:spAutoFit/>
          </a:bodyPr>
          <a:lstStyle/>
          <a:p>
            <a:r>
              <a:rPr lang="tr-TR" sz="2800" dirty="0">
                <a:solidFill>
                  <a:schemeClr val="bg1"/>
                </a:solidFill>
                <a:latin typeface="Abadi" panose="020B0604020104020204" pitchFamily="34" charset="0"/>
              </a:rPr>
              <a:t>Otoparkını önceden rezerve et, ayrıca park alanında kolayca park et</a:t>
            </a:r>
          </a:p>
        </p:txBody>
      </p:sp>
      <p:pic>
        <p:nvPicPr>
          <p:cNvPr id="18" name="Resim 17">
            <a:extLst>
              <a:ext uri="{FF2B5EF4-FFF2-40B4-BE49-F238E27FC236}">
                <a16:creationId xmlns:a16="http://schemas.microsoft.com/office/drawing/2014/main" id="{2E989F5C-2A15-13E7-A4E5-9C75A3C89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468" y="4808521"/>
            <a:ext cx="3619063" cy="1859252"/>
          </a:xfrm>
          <a:prstGeom prst="rect">
            <a:avLst/>
          </a:prstGeom>
        </p:spPr>
      </p:pic>
    </p:spTree>
    <p:extLst>
      <p:ext uri="{BB962C8B-B14F-4D97-AF65-F5344CB8AC3E}">
        <p14:creationId xmlns:p14="http://schemas.microsoft.com/office/powerpoint/2010/main" val="166072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çakmak, mutfak aleti içeren bir resim&#10;&#10;Açıklama otomatik olarak oluşturuldu">
            <a:extLst>
              <a:ext uri="{FF2B5EF4-FFF2-40B4-BE49-F238E27FC236}">
                <a16:creationId xmlns:a16="http://schemas.microsoft.com/office/drawing/2014/main" id="{44EB1C86-0054-F4AA-7C45-CD9AF28A8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9785" y="1530041"/>
            <a:ext cx="2367824" cy="2910982"/>
          </a:xfrm>
        </p:spPr>
      </p:pic>
      <p:pic>
        <p:nvPicPr>
          <p:cNvPr id="9" name="Resim 8">
            <a:extLst>
              <a:ext uri="{FF2B5EF4-FFF2-40B4-BE49-F238E27FC236}">
                <a16:creationId xmlns:a16="http://schemas.microsoft.com/office/drawing/2014/main" id="{1EF98B6E-ABBB-ED23-9D11-111AC303C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209" y="1805195"/>
            <a:ext cx="4875847" cy="1976354"/>
          </a:xfrm>
          <a:prstGeom prst="rect">
            <a:avLst/>
          </a:prstGeom>
        </p:spPr>
      </p:pic>
      <p:pic>
        <p:nvPicPr>
          <p:cNvPr id="12" name="Resim 11" descr="metin, dişli içeren bir resim&#10;&#10;Açıklama otomatik olarak oluşturuldu">
            <a:extLst>
              <a:ext uri="{FF2B5EF4-FFF2-40B4-BE49-F238E27FC236}">
                <a16:creationId xmlns:a16="http://schemas.microsoft.com/office/drawing/2014/main" id="{9CEA9875-7BA0-C32E-7BF4-2D7107720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473" y="3873267"/>
            <a:ext cx="4549534" cy="2248095"/>
          </a:xfrm>
          <a:prstGeom prst="rect">
            <a:avLst/>
          </a:prstGeom>
        </p:spPr>
      </p:pic>
      <p:pic>
        <p:nvPicPr>
          <p:cNvPr id="14" name="Resim 13" descr="duvar, iç mekan, çizgili, satır içeren bir resim&#10;&#10;Açıklama otomatik olarak oluşturuldu">
            <a:extLst>
              <a:ext uri="{FF2B5EF4-FFF2-40B4-BE49-F238E27FC236}">
                <a16:creationId xmlns:a16="http://schemas.microsoft.com/office/drawing/2014/main" id="{C2D39260-0426-1EAB-02A1-885F2410A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6920" y="3689831"/>
            <a:ext cx="4182427" cy="2480464"/>
          </a:xfrm>
          <a:prstGeom prst="rect">
            <a:avLst/>
          </a:prstGeom>
        </p:spPr>
      </p:pic>
      <p:sp>
        <p:nvSpPr>
          <p:cNvPr id="15" name="Dikdörtgen 14">
            <a:extLst>
              <a:ext uri="{FF2B5EF4-FFF2-40B4-BE49-F238E27FC236}">
                <a16:creationId xmlns:a16="http://schemas.microsoft.com/office/drawing/2014/main" id="{CF0F28F1-32BC-98B2-E1CC-243FC99F55E8}"/>
              </a:ext>
            </a:extLst>
          </p:cNvPr>
          <p:cNvSpPr/>
          <p:nvPr/>
        </p:nvSpPr>
        <p:spPr>
          <a:xfrm>
            <a:off x="605790" y="957953"/>
            <a:ext cx="1098042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F72E1D05-9E99-FE22-1811-9B4B6CFD09DD}"/>
              </a:ext>
            </a:extLst>
          </p:cNvPr>
          <p:cNvSpPr txBox="1"/>
          <p:nvPr/>
        </p:nvSpPr>
        <p:spPr>
          <a:xfrm>
            <a:off x="506730" y="1160709"/>
            <a:ext cx="9657396" cy="646331"/>
          </a:xfrm>
          <a:prstGeom prst="rect">
            <a:avLst/>
          </a:prstGeom>
          <a:noFill/>
        </p:spPr>
        <p:txBody>
          <a:bodyPr wrap="square" rtlCol="0">
            <a:spAutoFit/>
          </a:bodyPr>
          <a:lstStyle/>
          <a:p>
            <a:r>
              <a:rPr lang="tr-TR" dirty="0">
                <a:solidFill>
                  <a:srgbClr val="7030A0"/>
                </a:solidFill>
                <a:latin typeface="Abadi" panose="020B0604020104020204" pitchFamily="34" charset="0"/>
              </a:rPr>
              <a:t>Uygulanabilir, maliyeti düşük ve </a:t>
            </a:r>
            <a:r>
              <a:rPr lang="tr-TR" dirty="0" err="1">
                <a:solidFill>
                  <a:srgbClr val="7030A0"/>
                </a:solidFill>
                <a:latin typeface="Abadi" panose="020B0604020104020204" pitchFamily="34" charset="0"/>
              </a:rPr>
              <a:t>inovatif</a:t>
            </a:r>
            <a:r>
              <a:rPr lang="tr-TR" dirty="0">
                <a:solidFill>
                  <a:srgbClr val="7030A0"/>
                </a:solidFill>
                <a:latin typeface="Abadi" panose="020B0604020104020204" pitchFamily="34" charset="0"/>
              </a:rPr>
              <a:t> bir tasarımla boş park bölmelerini tespit ediyoruz ve nesnelerin interneti teknolojisiyle mobil uygulamaya aktarıyoruz.</a:t>
            </a:r>
          </a:p>
        </p:txBody>
      </p:sp>
      <p:pic>
        <p:nvPicPr>
          <p:cNvPr id="17" name="Resim 16">
            <a:extLst>
              <a:ext uri="{FF2B5EF4-FFF2-40B4-BE49-F238E27FC236}">
                <a16:creationId xmlns:a16="http://schemas.microsoft.com/office/drawing/2014/main" id="{8ACE1C4B-82D0-F20A-45C8-23A01A2D2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9391" y="183902"/>
            <a:ext cx="1321636" cy="678975"/>
          </a:xfrm>
          <a:prstGeom prst="rect">
            <a:avLst/>
          </a:prstGeom>
        </p:spPr>
      </p:pic>
      <p:sp>
        <p:nvSpPr>
          <p:cNvPr id="2" name="Dikdörtgen 1">
            <a:extLst>
              <a:ext uri="{FF2B5EF4-FFF2-40B4-BE49-F238E27FC236}">
                <a16:creationId xmlns:a16="http://schemas.microsoft.com/office/drawing/2014/main" id="{38EC6D4D-7335-FD3F-CA21-0F06CAB208B0}"/>
              </a:ext>
            </a:extLst>
          </p:cNvPr>
          <p:cNvSpPr/>
          <p:nvPr/>
        </p:nvSpPr>
        <p:spPr>
          <a:xfrm>
            <a:off x="1535545" y="4176460"/>
            <a:ext cx="904240" cy="69555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 name="Bağlayıcı: Dirsek 3">
            <a:extLst>
              <a:ext uri="{FF2B5EF4-FFF2-40B4-BE49-F238E27FC236}">
                <a16:creationId xmlns:a16="http://schemas.microsoft.com/office/drawing/2014/main" id="{425380A2-C15B-DDC1-137C-A836B95F0432}"/>
              </a:ext>
            </a:extLst>
          </p:cNvPr>
          <p:cNvCxnSpPr/>
          <p:nvPr/>
        </p:nvCxnSpPr>
        <p:spPr>
          <a:xfrm>
            <a:off x="701733" y="3821263"/>
            <a:ext cx="763385" cy="665480"/>
          </a:xfrm>
          <a:prstGeom prst="bentConnector3">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34A179AC-934E-5B78-5D2E-FB1E80DE0A08}"/>
              </a:ext>
            </a:extLst>
          </p:cNvPr>
          <p:cNvSpPr txBox="1"/>
          <p:nvPr/>
        </p:nvSpPr>
        <p:spPr>
          <a:xfrm>
            <a:off x="227365" y="2985532"/>
            <a:ext cx="1237753" cy="646331"/>
          </a:xfrm>
          <a:prstGeom prst="rect">
            <a:avLst/>
          </a:prstGeom>
          <a:noFill/>
        </p:spPr>
        <p:txBody>
          <a:bodyPr wrap="square" rtlCol="0">
            <a:spAutoFit/>
          </a:bodyPr>
          <a:lstStyle/>
          <a:p>
            <a:r>
              <a:rPr lang="tr-TR" dirty="0" err="1"/>
              <a:t>Ultrasonik</a:t>
            </a:r>
            <a:r>
              <a:rPr lang="tr-TR" dirty="0"/>
              <a:t> </a:t>
            </a:r>
            <a:r>
              <a:rPr lang="tr-TR" dirty="0" err="1"/>
              <a:t>Sensör</a:t>
            </a:r>
            <a:endParaRPr lang="tr-TR" dirty="0"/>
          </a:p>
        </p:txBody>
      </p:sp>
      <p:sp>
        <p:nvSpPr>
          <p:cNvPr id="7" name="Dikdörtgen 6">
            <a:extLst>
              <a:ext uri="{FF2B5EF4-FFF2-40B4-BE49-F238E27FC236}">
                <a16:creationId xmlns:a16="http://schemas.microsoft.com/office/drawing/2014/main" id="{E2E7EE40-8A2D-18A8-3E7A-692F2790A2C2}"/>
              </a:ext>
            </a:extLst>
          </p:cNvPr>
          <p:cNvSpPr/>
          <p:nvPr/>
        </p:nvSpPr>
        <p:spPr>
          <a:xfrm>
            <a:off x="227365" y="2985532"/>
            <a:ext cx="1103595" cy="66548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6795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 name="İçerik Yer Tutucusu 4" descr="metin, ahşap içeren bir resim&#10;&#10;Açıklama otomatik olarak oluşturuldu">
            <a:extLst>
              <a:ext uri="{FF2B5EF4-FFF2-40B4-BE49-F238E27FC236}">
                <a16:creationId xmlns:a16="http://schemas.microsoft.com/office/drawing/2014/main" id="{BCEF43E2-6AC3-9AE2-C63F-7364B8865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990" y="561042"/>
            <a:ext cx="3117297" cy="2337973"/>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9F54FE9F-FFB5-BA15-B13D-6DD9BFD29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893" y="561043"/>
            <a:ext cx="3117297" cy="2337973"/>
          </a:xfrm>
          <a:prstGeom prst="rect">
            <a:avLst/>
          </a:prstGeom>
          <a:ln>
            <a:noFill/>
          </a:ln>
          <a:effectLst>
            <a:outerShdw blurRad="292100" dist="139700" dir="2700000" algn="tl" rotWithShape="0">
              <a:srgbClr val="333333">
                <a:alpha val="65000"/>
              </a:srgbClr>
            </a:outerShdw>
          </a:effectLst>
        </p:spPr>
      </p:pic>
      <p:sp>
        <p:nvSpPr>
          <p:cNvPr id="8" name="Ok: Sağ 7">
            <a:extLst>
              <a:ext uri="{FF2B5EF4-FFF2-40B4-BE49-F238E27FC236}">
                <a16:creationId xmlns:a16="http://schemas.microsoft.com/office/drawing/2014/main" id="{A3A4070D-D6FA-0FA0-BB45-9D11528ACDFB}"/>
              </a:ext>
            </a:extLst>
          </p:cNvPr>
          <p:cNvSpPr/>
          <p:nvPr/>
        </p:nvSpPr>
        <p:spPr>
          <a:xfrm>
            <a:off x="5181600" y="1522693"/>
            <a:ext cx="914400" cy="41467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k: Sağ 11">
            <a:extLst>
              <a:ext uri="{FF2B5EF4-FFF2-40B4-BE49-F238E27FC236}">
                <a16:creationId xmlns:a16="http://schemas.microsoft.com/office/drawing/2014/main" id="{0FA41CD2-BDF3-C99E-1073-E59E3D09DF18}"/>
              </a:ext>
            </a:extLst>
          </p:cNvPr>
          <p:cNvSpPr/>
          <p:nvPr/>
        </p:nvSpPr>
        <p:spPr>
          <a:xfrm rot="5400000">
            <a:off x="7774341" y="3678865"/>
            <a:ext cx="914400" cy="41467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98589CA9-AE00-BFE8-BE53-34A3577CB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4665433"/>
            <a:ext cx="3963244" cy="2031163"/>
          </a:xfrm>
          <a:prstGeom prst="rect">
            <a:avLst/>
          </a:prstGeom>
        </p:spPr>
      </p:pic>
      <p:sp>
        <p:nvSpPr>
          <p:cNvPr id="15" name="Ok: Sağ 14">
            <a:extLst>
              <a:ext uri="{FF2B5EF4-FFF2-40B4-BE49-F238E27FC236}">
                <a16:creationId xmlns:a16="http://schemas.microsoft.com/office/drawing/2014/main" id="{3E3C8361-95D1-5A61-B6C6-991E6ACBEB72}"/>
              </a:ext>
            </a:extLst>
          </p:cNvPr>
          <p:cNvSpPr/>
          <p:nvPr/>
        </p:nvSpPr>
        <p:spPr>
          <a:xfrm rot="10800000">
            <a:off x="5334000" y="5397841"/>
            <a:ext cx="914400" cy="41467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4" name="Resim 33" descr="metin içeren bir resim&#10;&#10;Açıklama otomatik olarak oluşturuldu">
            <a:extLst>
              <a:ext uri="{FF2B5EF4-FFF2-40B4-BE49-F238E27FC236}">
                <a16:creationId xmlns:a16="http://schemas.microsoft.com/office/drawing/2014/main" id="{08467585-F732-78DA-DF5A-2B7B40703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200" y="3159760"/>
            <a:ext cx="1983666" cy="3536836"/>
          </a:xfrm>
          <a:prstGeom prst="rect">
            <a:avLst/>
          </a:prstGeom>
        </p:spPr>
      </p:pic>
      <p:pic>
        <p:nvPicPr>
          <p:cNvPr id="36" name="Resim 35" descr="metin, elektronik eşyalar içeren bir resim&#10;&#10;Açıklama otomatik olarak oluşturuldu">
            <a:extLst>
              <a:ext uri="{FF2B5EF4-FFF2-40B4-BE49-F238E27FC236}">
                <a16:creationId xmlns:a16="http://schemas.microsoft.com/office/drawing/2014/main" id="{98E8B007-EFAD-D9B1-9FF0-C299C0139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612" y="3159760"/>
            <a:ext cx="3186947" cy="3536836"/>
          </a:xfrm>
          <a:prstGeom prst="rect">
            <a:avLst/>
          </a:prstGeom>
        </p:spPr>
      </p:pic>
      <p:cxnSp>
        <p:nvCxnSpPr>
          <p:cNvPr id="38" name="Düz Ok Bağlayıcısı 37">
            <a:extLst>
              <a:ext uri="{FF2B5EF4-FFF2-40B4-BE49-F238E27FC236}">
                <a16:creationId xmlns:a16="http://schemas.microsoft.com/office/drawing/2014/main" id="{17B1E7CF-FB2A-4D0F-7C07-4F438CBB7350}"/>
              </a:ext>
            </a:extLst>
          </p:cNvPr>
          <p:cNvCxnSpPr>
            <a:cxnSpLocks/>
          </p:cNvCxnSpPr>
          <p:nvPr/>
        </p:nvCxnSpPr>
        <p:spPr>
          <a:xfrm>
            <a:off x="4572000" y="2489200"/>
            <a:ext cx="76199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Metin kutusu 39">
            <a:extLst>
              <a:ext uri="{FF2B5EF4-FFF2-40B4-BE49-F238E27FC236}">
                <a16:creationId xmlns:a16="http://schemas.microsoft.com/office/drawing/2014/main" id="{7EC3BC91-AAA2-CB05-EB68-4A7EC873B55A}"/>
              </a:ext>
            </a:extLst>
          </p:cNvPr>
          <p:cNvSpPr txBox="1"/>
          <p:nvPr/>
        </p:nvSpPr>
        <p:spPr>
          <a:xfrm>
            <a:off x="5333999" y="2269557"/>
            <a:ext cx="1206813" cy="646331"/>
          </a:xfrm>
          <a:prstGeom prst="rect">
            <a:avLst/>
          </a:prstGeom>
          <a:noFill/>
        </p:spPr>
        <p:txBody>
          <a:bodyPr wrap="square" rtlCol="0">
            <a:spAutoFit/>
          </a:bodyPr>
          <a:lstStyle/>
          <a:p>
            <a:r>
              <a:rPr lang="tr-TR" dirty="0" err="1">
                <a:solidFill>
                  <a:schemeClr val="bg1"/>
                </a:solidFill>
                <a:latin typeface="Abadi" panose="020B0604020104020204" pitchFamily="34" charset="0"/>
              </a:rPr>
              <a:t>Ultrasonik</a:t>
            </a:r>
            <a:r>
              <a:rPr lang="tr-TR" dirty="0">
                <a:solidFill>
                  <a:schemeClr val="bg1"/>
                </a:solidFill>
                <a:latin typeface="Abadi" panose="020B0604020104020204" pitchFamily="34" charset="0"/>
              </a:rPr>
              <a:t> </a:t>
            </a:r>
            <a:r>
              <a:rPr lang="tr-TR" dirty="0" err="1">
                <a:solidFill>
                  <a:schemeClr val="bg1"/>
                </a:solidFill>
                <a:latin typeface="Abadi" panose="020B0604020104020204" pitchFamily="34" charset="0"/>
              </a:rPr>
              <a:t>Sensör</a:t>
            </a:r>
            <a:endParaRPr lang="tr-TR" dirty="0">
              <a:solidFill>
                <a:schemeClr val="bg1"/>
              </a:solidFill>
              <a:latin typeface="Abadi" panose="020B0604020104020204" pitchFamily="34" charset="0"/>
            </a:endParaRPr>
          </a:p>
        </p:txBody>
      </p:sp>
      <p:cxnSp>
        <p:nvCxnSpPr>
          <p:cNvPr id="41" name="Düz Ok Bağlayıcısı 40">
            <a:extLst>
              <a:ext uri="{FF2B5EF4-FFF2-40B4-BE49-F238E27FC236}">
                <a16:creationId xmlns:a16="http://schemas.microsoft.com/office/drawing/2014/main" id="{4E5C5EB0-B850-174C-B44D-D19F92D4D58E}"/>
              </a:ext>
            </a:extLst>
          </p:cNvPr>
          <p:cNvCxnSpPr>
            <a:cxnSpLocks/>
          </p:cNvCxnSpPr>
          <p:nvPr/>
        </p:nvCxnSpPr>
        <p:spPr>
          <a:xfrm>
            <a:off x="9876364" y="2458720"/>
            <a:ext cx="76199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Metin kutusu 41">
            <a:extLst>
              <a:ext uri="{FF2B5EF4-FFF2-40B4-BE49-F238E27FC236}">
                <a16:creationId xmlns:a16="http://schemas.microsoft.com/office/drawing/2014/main" id="{4D9CF7C7-01FC-816E-513B-CD7E1ED8D636}"/>
              </a:ext>
            </a:extLst>
          </p:cNvPr>
          <p:cNvSpPr txBox="1"/>
          <p:nvPr/>
        </p:nvSpPr>
        <p:spPr>
          <a:xfrm>
            <a:off x="10724537" y="2269557"/>
            <a:ext cx="955040" cy="646331"/>
          </a:xfrm>
          <a:prstGeom prst="rect">
            <a:avLst/>
          </a:prstGeom>
          <a:noFill/>
        </p:spPr>
        <p:txBody>
          <a:bodyPr wrap="square" rtlCol="0">
            <a:spAutoFit/>
          </a:bodyPr>
          <a:lstStyle/>
          <a:p>
            <a:r>
              <a:rPr lang="tr-TR" dirty="0" err="1">
                <a:solidFill>
                  <a:schemeClr val="bg1"/>
                </a:solidFill>
                <a:latin typeface="Abadi" panose="020B0604020104020204" pitchFamily="34" charset="0"/>
              </a:rPr>
              <a:t>Wi</a:t>
            </a:r>
            <a:r>
              <a:rPr lang="tr-TR" dirty="0">
                <a:solidFill>
                  <a:schemeClr val="bg1"/>
                </a:solidFill>
                <a:latin typeface="Abadi" panose="020B0604020104020204" pitchFamily="34" charset="0"/>
              </a:rPr>
              <a:t>-Fi Modülü</a:t>
            </a:r>
          </a:p>
        </p:txBody>
      </p:sp>
    </p:spTree>
    <p:extLst>
      <p:ext uri="{BB962C8B-B14F-4D97-AF65-F5344CB8AC3E}">
        <p14:creationId xmlns:p14="http://schemas.microsoft.com/office/powerpoint/2010/main" val="356146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060346E5-8000-20C3-599A-DB6CB1D705C8}"/>
              </a:ext>
            </a:extLst>
          </p:cNvPr>
          <p:cNvSpPr/>
          <p:nvPr/>
        </p:nvSpPr>
        <p:spPr>
          <a:xfrm>
            <a:off x="605790" y="957953"/>
            <a:ext cx="109804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966E0F35-58B3-8883-0116-9C43BFC2B7B6}"/>
              </a:ext>
            </a:extLst>
          </p:cNvPr>
          <p:cNvSpPr txBox="1"/>
          <p:nvPr/>
        </p:nvSpPr>
        <p:spPr>
          <a:xfrm>
            <a:off x="529590" y="434733"/>
            <a:ext cx="3802924" cy="523220"/>
          </a:xfrm>
          <a:prstGeom prst="rect">
            <a:avLst/>
          </a:prstGeom>
          <a:noFill/>
        </p:spPr>
        <p:txBody>
          <a:bodyPr wrap="square" rtlCol="0">
            <a:spAutoFit/>
          </a:bodyPr>
          <a:lstStyle/>
          <a:p>
            <a:r>
              <a:rPr lang="tr-TR" sz="2800" dirty="0">
                <a:solidFill>
                  <a:schemeClr val="bg1"/>
                </a:solidFill>
                <a:latin typeface="Abadi" panose="020B0604020104020204" pitchFamily="34" charset="0"/>
              </a:rPr>
              <a:t>Gelir Modeli</a:t>
            </a:r>
          </a:p>
        </p:txBody>
      </p:sp>
      <p:sp>
        <p:nvSpPr>
          <p:cNvPr id="6" name="Metin kutusu 5">
            <a:extLst>
              <a:ext uri="{FF2B5EF4-FFF2-40B4-BE49-F238E27FC236}">
                <a16:creationId xmlns:a16="http://schemas.microsoft.com/office/drawing/2014/main" id="{6A6F3978-C6C2-37F0-DE22-6EFAE44C4DAD}"/>
              </a:ext>
            </a:extLst>
          </p:cNvPr>
          <p:cNvSpPr txBox="1"/>
          <p:nvPr/>
        </p:nvSpPr>
        <p:spPr>
          <a:xfrm>
            <a:off x="529590" y="1223503"/>
            <a:ext cx="11056620" cy="2862322"/>
          </a:xfrm>
          <a:prstGeom prst="rect">
            <a:avLst/>
          </a:prstGeom>
          <a:noFill/>
        </p:spPr>
        <p:txBody>
          <a:bodyPr wrap="square" rtlCol="0">
            <a:spAutoFit/>
          </a:bodyPr>
          <a:lstStyle/>
          <a:p>
            <a:r>
              <a:rPr lang="tr-TR" sz="2000" dirty="0">
                <a:solidFill>
                  <a:schemeClr val="bg1"/>
                </a:solidFill>
                <a:latin typeface="Abadi" panose="020B0604020104020204" pitchFamily="34" charset="0"/>
              </a:rPr>
              <a:t>Uygulamamız üzerindeki kiralama ücreti, otoparkın standart ücretinin %25 fazlası olacaktır. Örneğin standart ücreti saatlik 20 birim olan bir otoparkın uygulamamız üzerindeki ücreti 25 birim olacaktır. Kullanıcılar herhangi bir mecburiyete sokulmayacaktır, isteyen araç kullanıcısı uygulamamızı kullanabilir, isteyen otoparkı geleneksel bir şekilde kullanabilir. Bu yöntemle otopark işletmeleri herhangi bir şekilde zarara sokulmayacaktır. Ayrıca sistemlerimizin kurulum maliyetleri yatırımlarımız ile karşılanacak olup, otopark işletmelerinden bir ücret talep edilmeyecektir. Uygulama üzerinde eklediğimiz ek ücret, araç kullanıcılarına sunduğumuz kiralama, dijital ödeme ve kolay park hizmetlerinin bir karşılığıdır. Uygulamamızın otopark işletmeleri tarafından desteklenerek yaygınlaşması için aylık gelirimizin %10’u otopark işletmeleri ile paylaşılacaktır. </a:t>
            </a:r>
          </a:p>
        </p:txBody>
      </p:sp>
      <p:sp>
        <p:nvSpPr>
          <p:cNvPr id="7" name="Oval 6">
            <a:extLst>
              <a:ext uri="{FF2B5EF4-FFF2-40B4-BE49-F238E27FC236}">
                <a16:creationId xmlns:a16="http://schemas.microsoft.com/office/drawing/2014/main" id="{930059D5-132B-3FF8-0187-2053A6EA7228}"/>
              </a:ext>
            </a:extLst>
          </p:cNvPr>
          <p:cNvSpPr/>
          <p:nvPr/>
        </p:nvSpPr>
        <p:spPr>
          <a:xfrm>
            <a:off x="1001485" y="4223647"/>
            <a:ext cx="1741714" cy="1676400"/>
          </a:xfrm>
          <a:prstGeom prst="ellipse">
            <a:avLst/>
          </a:prstGeom>
          <a:solidFill>
            <a:schemeClr val="bg1"/>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a:extLst>
              <a:ext uri="{FF2B5EF4-FFF2-40B4-BE49-F238E27FC236}">
                <a16:creationId xmlns:a16="http://schemas.microsoft.com/office/drawing/2014/main" id="{A3A78CCA-B9D6-A4B1-4240-B440E6519872}"/>
              </a:ext>
            </a:extLst>
          </p:cNvPr>
          <p:cNvSpPr txBox="1"/>
          <p:nvPr/>
        </p:nvSpPr>
        <p:spPr>
          <a:xfrm>
            <a:off x="1104899" y="4769459"/>
            <a:ext cx="1534886" cy="584775"/>
          </a:xfrm>
          <a:prstGeom prst="rect">
            <a:avLst/>
          </a:prstGeom>
          <a:noFill/>
        </p:spPr>
        <p:txBody>
          <a:bodyPr wrap="square" rtlCol="0">
            <a:spAutoFit/>
          </a:bodyPr>
          <a:lstStyle/>
          <a:p>
            <a:r>
              <a:rPr lang="tr-TR" sz="3200" dirty="0">
                <a:solidFill>
                  <a:srgbClr val="7030A0"/>
                </a:solidFill>
                <a:latin typeface="Abadi" panose="020B0604020104020204" pitchFamily="34" charset="0"/>
              </a:rPr>
              <a:t>+30M</a:t>
            </a:r>
          </a:p>
        </p:txBody>
      </p:sp>
      <p:sp>
        <p:nvSpPr>
          <p:cNvPr id="9" name="Metin kutusu 8">
            <a:extLst>
              <a:ext uri="{FF2B5EF4-FFF2-40B4-BE49-F238E27FC236}">
                <a16:creationId xmlns:a16="http://schemas.microsoft.com/office/drawing/2014/main" id="{21C857EC-52CB-6016-BFF5-E53B33F9AF0B}"/>
              </a:ext>
            </a:extLst>
          </p:cNvPr>
          <p:cNvSpPr txBox="1"/>
          <p:nvPr/>
        </p:nvSpPr>
        <p:spPr>
          <a:xfrm>
            <a:off x="1001485" y="5988287"/>
            <a:ext cx="1861456" cy="369332"/>
          </a:xfrm>
          <a:prstGeom prst="rect">
            <a:avLst/>
          </a:prstGeom>
          <a:noFill/>
        </p:spPr>
        <p:txBody>
          <a:bodyPr wrap="square" rtlCol="0">
            <a:spAutoFit/>
          </a:bodyPr>
          <a:lstStyle/>
          <a:p>
            <a:r>
              <a:rPr lang="tr-TR" dirty="0">
                <a:solidFill>
                  <a:schemeClr val="bg1"/>
                </a:solidFill>
                <a:latin typeface="Abadi" panose="020B0604020104020204" pitchFamily="34" charset="0"/>
              </a:rPr>
              <a:t>Araç Kullanıcısı</a:t>
            </a:r>
          </a:p>
        </p:txBody>
      </p:sp>
      <p:sp>
        <p:nvSpPr>
          <p:cNvPr id="11" name="Ok: Sağ 10">
            <a:extLst>
              <a:ext uri="{FF2B5EF4-FFF2-40B4-BE49-F238E27FC236}">
                <a16:creationId xmlns:a16="http://schemas.microsoft.com/office/drawing/2014/main" id="{A4D48CEB-AC9D-0D4D-BCA8-52215A4F67A8}"/>
              </a:ext>
            </a:extLst>
          </p:cNvPr>
          <p:cNvSpPr/>
          <p:nvPr/>
        </p:nvSpPr>
        <p:spPr>
          <a:xfrm>
            <a:off x="2933700" y="5029200"/>
            <a:ext cx="1295400" cy="16328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0A881BDE-DDD3-A731-B0C9-4A173588C3B7}"/>
              </a:ext>
            </a:extLst>
          </p:cNvPr>
          <p:cNvSpPr txBox="1"/>
          <p:nvPr/>
        </p:nvSpPr>
        <p:spPr>
          <a:xfrm>
            <a:off x="4702627" y="4618834"/>
            <a:ext cx="5660571" cy="1015663"/>
          </a:xfrm>
          <a:prstGeom prst="rect">
            <a:avLst/>
          </a:prstGeom>
          <a:noFill/>
        </p:spPr>
        <p:txBody>
          <a:bodyPr wrap="square" rtlCol="0">
            <a:spAutoFit/>
          </a:bodyPr>
          <a:lstStyle/>
          <a:p>
            <a:r>
              <a:rPr lang="tr-TR" sz="6000" dirty="0">
                <a:solidFill>
                  <a:schemeClr val="bg1"/>
                </a:solidFill>
                <a:latin typeface="Abadi" panose="020B0604020104020204" pitchFamily="34" charset="0"/>
              </a:rPr>
              <a:t>$5</a:t>
            </a:r>
            <a:r>
              <a:rPr lang="tr-TR" sz="2400" dirty="0">
                <a:solidFill>
                  <a:schemeClr val="bg1"/>
                </a:solidFill>
                <a:latin typeface="Abadi" panose="020B0604020104020204" pitchFamily="34" charset="0"/>
              </a:rPr>
              <a:t>($20*25/100)</a:t>
            </a:r>
          </a:p>
        </p:txBody>
      </p:sp>
      <p:sp>
        <p:nvSpPr>
          <p:cNvPr id="15" name="Metin kutusu 14">
            <a:extLst>
              <a:ext uri="{FF2B5EF4-FFF2-40B4-BE49-F238E27FC236}">
                <a16:creationId xmlns:a16="http://schemas.microsoft.com/office/drawing/2014/main" id="{E8B2E063-2677-CD3B-6ED8-16414D6E6E6D}"/>
              </a:ext>
            </a:extLst>
          </p:cNvPr>
          <p:cNvSpPr txBox="1"/>
          <p:nvPr/>
        </p:nvSpPr>
        <p:spPr>
          <a:xfrm>
            <a:off x="4822369" y="5634497"/>
            <a:ext cx="2536374" cy="646331"/>
          </a:xfrm>
          <a:prstGeom prst="rect">
            <a:avLst/>
          </a:prstGeom>
          <a:noFill/>
        </p:spPr>
        <p:txBody>
          <a:bodyPr wrap="square" rtlCol="0">
            <a:spAutoFit/>
          </a:bodyPr>
          <a:lstStyle/>
          <a:p>
            <a:r>
              <a:rPr lang="tr-TR" dirty="0"/>
              <a:t>            </a:t>
            </a:r>
            <a:r>
              <a:rPr lang="tr-TR" dirty="0">
                <a:solidFill>
                  <a:schemeClr val="bg1"/>
                </a:solidFill>
                <a:latin typeface="Abadi" panose="020B0604020104020204" pitchFamily="34" charset="0"/>
              </a:rPr>
              <a:t>Ortalama $5/Saatlik*4 Saat=$20</a:t>
            </a:r>
          </a:p>
        </p:txBody>
      </p:sp>
      <p:sp>
        <p:nvSpPr>
          <p:cNvPr id="16" name="Ok: Sağ 15">
            <a:extLst>
              <a:ext uri="{FF2B5EF4-FFF2-40B4-BE49-F238E27FC236}">
                <a16:creationId xmlns:a16="http://schemas.microsoft.com/office/drawing/2014/main" id="{D595029F-863C-4520-93A9-0FC7B631B5ED}"/>
              </a:ext>
            </a:extLst>
          </p:cNvPr>
          <p:cNvSpPr/>
          <p:nvPr/>
        </p:nvSpPr>
        <p:spPr>
          <a:xfrm>
            <a:off x="7864928" y="4980203"/>
            <a:ext cx="1295400" cy="16328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Metin kutusu 16">
            <a:extLst>
              <a:ext uri="{FF2B5EF4-FFF2-40B4-BE49-F238E27FC236}">
                <a16:creationId xmlns:a16="http://schemas.microsoft.com/office/drawing/2014/main" id="{06F9DA36-5008-9CB3-3FC4-F70C06225A80}"/>
              </a:ext>
            </a:extLst>
          </p:cNvPr>
          <p:cNvSpPr txBox="1"/>
          <p:nvPr/>
        </p:nvSpPr>
        <p:spPr>
          <a:xfrm>
            <a:off x="9258300" y="4554014"/>
            <a:ext cx="3124197" cy="1015663"/>
          </a:xfrm>
          <a:prstGeom prst="rect">
            <a:avLst/>
          </a:prstGeom>
          <a:noFill/>
        </p:spPr>
        <p:txBody>
          <a:bodyPr wrap="square" rtlCol="0">
            <a:spAutoFit/>
          </a:bodyPr>
          <a:lstStyle/>
          <a:p>
            <a:r>
              <a:rPr lang="tr-TR" sz="6000" dirty="0">
                <a:solidFill>
                  <a:schemeClr val="bg1"/>
                </a:solidFill>
                <a:latin typeface="Abadi" panose="020B0604020104020204" pitchFamily="34" charset="0"/>
              </a:rPr>
              <a:t>$150M</a:t>
            </a:r>
          </a:p>
        </p:txBody>
      </p:sp>
      <p:sp>
        <p:nvSpPr>
          <p:cNvPr id="18" name="Metin kutusu 17">
            <a:extLst>
              <a:ext uri="{FF2B5EF4-FFF2-40B4-BE49-F238E27FC236}">
                <a16:creationId xmlns:a16="http://schemas.microsoft.com/office/drawing/2014/main" id="{AD75B993-C8A1-967D-12AD-1C0B524265BC}"/>
              </a:ext>
            </a:extLst>
          </p:cNvPr>
          <p:cNvSpPr txBox="1"/>
          <p:nvPr/>
        </p:nvSpPr>
        <p:spPr>
          <a:xfrm>
            <a:off x="9779182" y="5586651"/>
            <a:ext cx="1774372" cy="646331"/>
          </a:xfrm>
          <a:prstGeom prst="rect">
            <a:avLst/>
          </a:prstGeom>
          <a:noFill/>
        </p:spPr>
        <p:txBody>
          <a:bodyPr wrap="square" rtlCol="0">
            <a:spAutoFit/>
          </a:bodyPr>
          <a:lstStyle/>
          <a:p>
            <a:r>
              <a:rPr lang="tr-TR" dirty="0"/>
              <a:t>        </a:t>
            </a:r>
            <a:r>
              <a:rPr lang="tr-TR" dirty="0">
                <a:solidFill>
                  <a:schemeClr val="bg1"/>
                </a:solidFill>
                <a:latin typeface="Abadi" panose="020B0604020104020204" pitchFamily="34" charset="0"/>
              </a:rPr>
              <a:t>Gelir</a:t>
            </a:r>
          </a:p>
          <a:p>
            <a:r>
              <a:rPr lang="tr-TR" dirty="0">
                <a:solidFill>
                  <a:schemeClr val="bg1"/>
                </a:solidFill>
                <a:latin typeface="Abadi" panose="020B0604020104020204" pitchFamily="34" charset="0"/>
              </a:rPr>
              <a:t>2024-2028</a:t>
            </a:r>
          </a:p>
        </p:txBody>
      </p:sp>
    </p:spTree>
    <p:extLst>
      <p:ext uri="{BB962C8B-B14F-4D97-AF65-F5344CB8AC3E}">
        <p14:creationId xmlns:p14="http://schemas.microsoft.com/office/powerpoint/2010/main" val="244239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7F10C1B-7932-4FBF-5AAA-7C23BC184FCC}"/>
              </a:ext>
            </a:extLst>
          </p:cNvPr>
          <p:cNvSpPr/>
          <p:nvPr/>
        </p:nvSpPr>
        <p:spPr>
          <a:xfrm>
            <a:off x="605790" y="1079873"/>
            <a:ext cx="1098042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F9CDB8E6-A6B6-2B2D-8C5E-A22BE9307039}"/>
              </a:ext>
            </a:extLst>
          </p:cNvPr>
          <p:cNvSpPr txBox="1"/>
          <p:nvPr/>
        </p:nvSpPr>
        <p:spPr>
          <a:xfrm>
            <a:off x="514350" y="434733"/>
            <a:ext cx="4138930" cy="523220"/>
          </a:xfrm>
          <a:prstGeom prst="rect">
            <a:avLst/>
          </a:prstGeom>
          <a:noFill/>
        </p:spPr>
        <p:txBody>
          <a:bodyPr wrap="square" rtlCol="0">
            <a:spAutoFit/>
          </a:bodyPr>
          <a:lstStyle/>
          <a:p>
            <a:r>
              <a:rPr lang="tr-TR" sz="2800" dirty="0">
                <a:solidFill>
                  <a:srgbClr val="7030A0"/>
                </a:solidFill>
              </a:rPr>
              <a:t>Pazar </a:t>
            </a:r>
            <a:r>
              <a:rPr lang="tr-TR" sz="2800" dirty="0" err="1">
                <a:solidFill>
                  <a:srgbClr val="7030A0"/>
                </a:solidFill>
              </a:rPr>
              <a:t>Kabülü</a:t>
            </a:r>
            <a:endParaRPr lang="tr-TR" sz="2800" dirty="0">
              <a:solidFill>
                <a:srgbClr val="7030A0"/>
              </a:solidFill>
            </a:endParaRPr>
          </a:p>
        </p:txBody>
      </p:sp>
      <p:pic>
        <p:nvPicPr>
          <p:cNvPr id="7" name="Resim 6" descr="metin, dizüstü, karanlık içeren bir resim&#10;&#10;Açıklama otomatik olarak oluşturuldu">
            <a:extLst>
              <a:ext uri="{FF2B5EF4-FFF2-40B4-BE49-F238E27FC236}">
                <a16:creationId xmlns:a16="http://schemas.microsoft.com/office/drawing/2014/main" id="{01D3523F-3D27-EE76-C058-B48B34560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470" y="1274017"/>
            <a:ext cx="1366290" cy="939325"/>
          </a:xfrm>
          <a:prstGeom prst="rect">
            <a:avLst/>
          </a:prstGeom>
        </p:spPr>
      </p:pic>
      <p:sp>
        <p:nvSpPr>
          <p:cNvPr id="8" name="Metin kutusu 7">
            <a:extLst>
              <a:ext uri="{FF2B5EF4-FFF2-40B4-BE49-F238E27FC236}">
                <a16:creationId xmlns:a16="http://schemas.microsoft.com/office/drawing/2014/main" id="{F09B8DA1-2DA5-02AD-6A04-A393C8496177}"/>
              </a:ext>
            </a:extLst>
          </p:cNvPr>
          <p:cNvSpPr txBox="1"/>
          <p:nvPr/>
        </p:nvSpPr>
        <p:spPr>
          <a:xfrm>
            <a:off x="2301470" y="2398008"/>
            <a:ext cx="1828800" cy="369332"/>
          </a:xfrm>
          <a:prstGeom prst="rect">
            <a:avLst/>
          </a:prstGeom>
          <a:noFill/>
        </p:spPr>
        <p:txBody>
          <a:bodyPr wrap="square" rtlCol="0">
            <a:spAutoFit/>
          </a:bodyPr>
          <a:lstStyle/>
          <a:p>
            <a:r>
              <a:rPr lang="tr-TR" b="1" dirty="0">
                <a:solidFill>
                  <a:srgbClr val="7030A0"/>
                </a:solidFill>
                <a:latin typeface="Abadi" panose="020B0604020104020204" pitchFamily="34" charset="0"/>
              </a:rPr>
              <a:t>ETKİNLİKLER</a:t>
            </a:r>
          </a:p>
        </p:txBody>
      </p:sp>
      <p:sp>
        <p:nvSpPr>
          <p:cNvPr id="10" name="Dikdörtgen 9">
            <a:extLst>
              <a:ext uri="{FF2B5EF4-FFF2-40B4-BE49-F238E27FC236}">
                <a16:creationId xmlns:a16="http://schemas.microsoft.com/office/drawing/2014/main" id="{824F0533-800D-355D-2D25-845175B5249E}"/>
              </a:ext>
            </a:extLst>
          </p:cNvPr>
          <p:cNvSpPr/>
          <p:nvPr/>
        </p:nvSpPr>
        <p:spPr>
          <a:xfrm flipV="1">
            <a:off x="2068310" y="2883427"/>
            <a:ext cx="183261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F7352B1B-FA9B-A470-8E5F-E63A74B6BAE0}"/>
              </a:ext>
            </a:extLst>
          </p:cNvPr>
          <p:cNvSpPr txBox="1"/>
          <p:nvPr/>
        </p:nvSpPr>
        <p:spPr>
          <a:xfrm>
            <a:off x="1465695" y="3056161"/>
            <a:ext cx="3037840" cy="1477328"/>
          </a:xfrm>
          <a:prstGeom prst="rect">
            <a:avLst/>
          </a:prstGeom>
          <a:noFill/>
        </p:spPr>
        <p:txBody>
          <a:bodyPr wrap="square" rtlCol="0">
            <a:spAutoFit/>
          </a:bodyPr>
          <a:lstStyle/>
          <a:p>
            <a:pPr algn="ctr"/>
            <a:r>
              <a:rPr lang="tr-TR" dirty="0"/>
              <a:t>Otoparkların çok kısa sürelerde dolduğu, özel otoparklarda park yeri bulmanın zor olduğu kalabalık günler</a:t>
            </a:r>
          </a:p>
        </p:txBody>
      </p:sp>
      <p:sp>
        <p:nvSpPr>
          <p:cNvPr id="12" name="Metin kutusu 11">
            <a:extLst>
              <a:ext uri="{FF2B5EF4-FFF2-40B4-BE49-F238E27FC236}">
                <a16:creationId xmlns:a16="http://schemas.microsoft.com/office/drawing/2014/main" id="{7BB3F727-20B9-D5CD-C760-D17DDFE3EAD7}"/>
              </a:ext>
            </a:extLst>
          </p:cNvPr>
          <p:cNvSpPr txBox="1"/>
          <p:nvPr/>
        </p:nvSpPr>
        <p:spPr>
          <a:xfrm>
            <a:off x="1577915" y="4576119"/>
            <a:ext cx="2951250" cy="369332"/>
          </a:xfrm>
          <a:prstGeom prst="rect">
            <a:avLst/>
          </a:prstGeom>
          <a:noFill/>
        </p:spPr>
        <p:txBody>
          <a:bodyPr wrap="square" rtlCol="0">
            <a:spAutoFit/>
          </a:bodyPr>
          <a:lstStyle/>
          <a:p>
            <a:r>
              <a:rPr lang="tr-TR" b="0" i="0" dirty="0">
                <a:solidFill>
                  <a:srgbClr val="202124"/>
                </a:solidFill>
                <a:effectLst/>
                <a:latin typeface="Google Sans"/>
              </a:rPr>
              <a:t>UEFA Şampiyonlar Ligi Finali</a:t>
            </a:r>
            <a:endParaRPr lang="tr-TR" dirty="0"/>
          </a:p>
        </p:txBody>
      </p:sp>
      <p:sp>
        <p:nvSpPr>
          <p:cNvPr id="13" name="Metin kutusu 12">
            <a:extLst>
              <a:ext uri="{FF2B5EF4-FFF2-40B4-BE49-F238E27FC236}">
                <a16:creationId xmlns:a16="http://schemas.microsoft.com/office/drawing/2014/main" id="{6FCCB193-E12A-21F9-9792-08ED91E669F4}"/>
              </a:ext>
            </a:extLst>
          </p:cNvPr>
          <p:cNvSpPr txBox="1"/>
          <p:nvPr/>
        </p:nvSpPr>
        <p:spPr>
          <a:xfrm>
            <a:off x="1577915" y="5356690"/>
            <a:ext cx="2951250" cy="369332"/>
          </a:xfrm>
          <a:prstGeom prst="rect">
            <a:avLst/>
          </a:prstGeom>
          <a:noFill/>
        </p:spPr>
        <p:txBody>
          <a:bodyPr wrap="square" rtlCol="0">
            <a:spAutoFit/>
          </a:bodyPr>
          <a:lstStyle/>
          <a:p>
            <a:r>
              <a:rPr lang="tr-TR" dirty="0" err="1"/>
              <a:t>Mardi</a:t>
            </a:r>
            <a:r>
              <a:rPr lang="tr-TR" dirty="0"/>
              <a:t> </a:t>
            </a:r>
            <a:r>
              <a:rPr lang="tr-TR" dirty="0" err="1"/>
              <a:t>Gras</a:t>
            </a:r>
            <a:endParaRPr lang="tr-TR" dirty="0"/>
          </a:p>
        </p:txBody>
      </p:sp>
      <p:sp>
        <p:nvSpPr>
          <p:cNvPr id="14" name="Metin kutusu 13">
            <a:extLst>
              <a:ext uri="{FF2B5EF4-FFF2-40B4-BE49-F238E27FC236}">
                <a16:creationId xmlns:a16="http://schemas.microsoft.com/office/drawing/2014/main" id="{ABA0CCA4-3842-6022-3B19-D504D46AC36F}"/>
              </a:ext>
            </a:extLst>
          </p:cNvPr>
          <p:cNvSpPr txBox="1"/>
          <p:nvPr/>
        </p:nvSpPr>
        <p:spPr>
          <a:xfrm>
            <a:off x="1577915" y="4987358"/>
            <a:ext cx="2951250" cy="369332"/>
          </a:xfrm>
          <a:prstGeom prst="rect">
            <a:avLst/>
          </a:prstGeom>
          <a:noFill/>
        </p:spPr>
        <p:txBody>
          <a:bodyPr wrap="square" rtlCol="0">
            <a:spAutoFit/>
          </a:bodyPr>
          <a:lstStyle/>
          <a:p>
            <a:r>
              <a:rPr lang="tr-TR" dirty="0"/>
              <a:t>OCTOBERFEST</a:t>
            </a:r>
          </a:p>
        </p:txBody>
      </p:sp>
      <p:pic>
        <p:nvPicPr>
          <p:cNvPr id="16" name="Resim 15">
            <a:extLst>
              <a:ext uri="{FF2B5EF4-FFF2-40B4-BE49-F238E27FC236}">
                <a16:creationId xmlns:a16="http://schemas.microsoft.com/office/drawing/2014/main" id="{6FA47702-F28C-0953-D218-656B131E3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1213856"/>
            <a:ext cx="1461437" cy="1062863"/>
          </a:xfrm>
          <a:prstGeom prst="rect">
            <a:avLst/>
          </a:prstGeom>
        </p:spPr>
      </p:pic>
      <p:sp>
        <p:nvSpPr>
          <p:cNvPr id="17" name="Metin kutusu 16">
            <a:extLst>
              <a:ext uri="{FF2B5EF4-FFF2-40B4-BE49-F238E27FC236}">
                <a16:creationId xmlns:a16="http://schemas.microsoft.com/office/drawing/2014/main" id="{CD531B72-06A1-AB62-C110-B346356EB69D}"/>
              </a:ext>
            </a:extLst>
          </p:cNvPr>
          <p:cNvSpPr txBox="1"/>
          <p:nvPr/>
        </p:nvSpPr>
        <p:spPr>
          <a:xfrm>
            <a:off x="5779667" y="2388535"/>
            <a:ext cx="1828800" cy="369332"/>
          </a:xfrm>
          <a:prstGeom prst="rect">
            <a:avLst/>
          </a:prstGeom>
          <a:noFill/>
        </p:spPr>
        <p:txBody>
          <a:bodyPr wrap="square" rtlCol="0">
            <a:spAutoFit/>
          </a:bodyPr>
          <a:lstStyle/>
          <a:p>
            <a:r>
              <a:rPr lang="tr-TR" b="1" dirty="0">
                <a:solidFill>
                  <a:srgbClr val="7030A0"/>
                </a:solidFill>
                <a:latin typeface="Abadi" panose="020B0604020104020204" pitchFamily="34" charset="0"/>
              </a:rPr>
              <a:t>Ortaklıklar</a:t>
            </a:r>
          </a:p>
        </p:txBody>
      </p:sp>
      <p:sp>
        <p:nvSpPr>
          <p:cNvPr id="18" name="Dikdörtgen 17">
            <a:extLst>
              <a:ext uri="{FF2B5EF4-FFF2-40B4-BE49-F238E27FC236}">
                <a16:creationId xmlns:a16="http://schemas.microsoft.com/office/drawing/2014/main" id="{C9C16C57-6433-B33B-8A6F-45C926A796DB}"/>
              </a:ext>
            </a:extLst>
          </p:cNvPr>
          <p:cNvSpPr/>
          <p:nvPr/>
        </p:nvSpPr>
        <p:spPr>
          <a:xfrm flipV="1">
            <a:off x="5595453" y="2822364"/>
            <a:ext cx="183261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76D5126A-B1DC-F89B-17E9-5BE5E25A4CF9}"/>
              </a:ext>
            </a:extLst>
          </p:cNvPr>
          <p:cNvSpPr txBox="1"/>
          <p:nvPr/>
        </p:nvSpPr>
        <p:spPr>
          <a:xfrm>
            <a:off x="5236678" y="3097630"/>
            <a:ext cx="2550160" cy="1200329"/>
          </a:xfrm>
          <a:prstGeom prst="rect">
            <a:avLst/>
          </a:prstGeom>
          <a:noFill/>
        </p:spPr>
        <p:txBody>
          <a:bodyPr wrap="square" rtlCol="0">
            <a:spAutoFit/>
          </a:bodyPr>
          <a:lstStyle/>
          <a:p>
            <a:pPr algn="ctr"/>
            <a:r>
              <a:rPr lang="tr-TR" dirty="0"/>
              <a:t>Kullanıcı kitlemiz benzer olan girişimlerle, kullanıcı kazanma amaçlı ortaklıklar</a:t>
            </a:r>
          </a:p>
        </p:txBody>
      </p:sp>
      <p:sp>
        <p:nvSpPr>
          <p:cNvPr id="20" name="Metin kutusu 19">
            <a:extLst>
              <a:ext uri="{FF2B5EF4-FFF2-40B4-BE49-F238E27FC236}">
                <a16:creationId xmlns:a16="http://schemas.microsoft.com/office/drawing/2014/main" id="{9CAC0E9F-A26F-E706-516C-19BB0E65E27D}"/>
              </a:ext>
            </a:extLst>
          </p:cNvPr>
          <p:cNvSpPr txBox="1"/>
          <p:nvPr/>
        </p:nvSpPr>
        <p:spPr>
          <a:xfrm>
            <a:off x="4888063" y="4444819"/>
            <a:ext cx="2550160" cy="369332"/>
          </a:xfrm>
          <a:prstGeom prst="rect">
            <a:avLst/>
          </a:prstGeom>
          <a:noFill/>
        </p:spPr>
        <p:txBody>
          <a:bodyPr wrap="square" rtlCol="0">
            <a:spAutoFit/>
          </a:bodyPr>
          <a:lstStyle/>
          <a:p>
            <a:pPr algn="ctr"/>
            <a:r>
              <a:rPr lang="tr-TR" dirty="0" err="1"/>
              <a:t>Moov</a:t>
            </a:r>
            <a:r>
              <a:rPr lang="tr-TR" dirty="0"/>
              <a:t> ile kampanya</a:t>
            </a:r>
          </a:p>
        </p:txBody>
      </p:sp>
      <p:sp>
        <p:nvSpPr>
          <p:cNvPr id="21" name="Ok: Sağ 20">
            <a:extLst>
              <a:ext uri="{FF2B5EF4-FFF2-40B4-BE49-F238E27FC236}">
                <a16:creationId xmlns:a16="http://schemas.microsoft.com/office/drawing/2014/main" id="{37F96646-E7FF-8DFD-EA5C-0342CF31D7C1}"/>
              </a:ext>
            </a:extLst>
          </p:cNvPr>
          <p:cNvSpPr/>
          <p:nvPr/>
        </p:nvSpPr>
        <p:spPr>
          <a:xfrm>
            <a:off x="5294963" y="4885174"/>
            <a:ext cx="486077" cy="12055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kutusu 21">
            <a:extLst>
              <a:ext uri="{FF2B5EF4-FFF2-40B4-BE49-F238E27FC236}">
                <a16:creationId xmlns:a16="http://schemas.microsoft.com/office/drawing/2014/main" id="{F7F957B9-30C6-C84E-A225-A3224340C315}"/>
              </a:ext>
            </a:extLst>
          </p:cNvPr>
          <p:cNvSpPr txBox="1"/>
          <p:nvPr/>
        </p:nvSpPr>
        <p:spPr>
          <a:xfrm>
            <a:off x="5852160" y="4760785"/>
            <a:ext cx="3423920" cy="646331"/>
          </a:xfrm>
          <a:prstGeom prst="rect">
            <a:avLst/>
          </a:prstGeom>
          <a:noFill/>
        </p:spPr>
        <p:txBody>
          <a:bodyPr wrap="square" rtlCol="0">
            <a:spAutoFit/>
          </a:bodyPr>
          <a:lstStyle/>
          <a:p>
            <a:r>
              <a:rPr lang="tr-TR" dirty="0"/>
              <a:t>Aracınızı </a:t>
            </a:r>
            <a:r>
              <a:rPr lang="tr-TR" dirty="0" err="1"/>
              <a:t>Moov</a:t>
            </a:r>
            <a:r>
              <a:rPr lang="tr-TR" dirty="0"/>
              <a:t> ile kiralayın, kiraladığınız süre boyunca </a:t>
            </a:r>
          </a:p>
        </p:txBody>
      </p:sp>
      <p:pic>
        <p:nvPicPr>
          <p:cNvPr id="23" name="Resim 22">
            <a:extLst>
              <a:ext uri="{FF2B5EF4-FFF2-40B4-BE49-F238E27FC236}">
                <a16:creationId xmlns:a16="http://schemas.microsoft.com/office/drawing/2014/main" id="{3A4EE6C7-DC54-2EA8-3378-F68DA4571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721" y="5413698"/>
            <a:ext cx="844346" cy="433773"/>
          </a:xfrm>
          <a:prstGeom prst="rect">
            <a:avLst/>
          </a:prstGeom>
        </p:spPr>
      </p:pic>
      <p:sp>
        <p:nvSpPr>
          <p:cNvPr id="24" name="Metin kutusu 23">
            <a:extLst>
              <a:ext uri="{FF2B5EF4-FFF2-40B4-BE49-F238E27FC236}">
                <a16:creationId xmlns:a16="http://schemas.microsoft.com/office/drawing/2014/main" id="{2E797FDC-F640-ED6C-ED95-910161ADD512}"/>
              </a:ext>
            </a:extLst>
          </p:cNvPr>
          <p:cNvSpPr txBox="1"/>
          <p:nvPr/>
        </p:nvSpPr>
        <p:spPr>
          <a:xfrm>
            <a:off x="6765187" y="5307418"/>
            <a:ext cx="2997200" cy="646331"/>
          </a:xfrm>
          <a:prstGeom prst="rect">
            <a:avLst/>
          </a:prstGeom>
          <a:noFill/>
        </p:spPr>
        <p:txBody>
          <a:bodyPr wrap="square" rtlCol="0">
            <a:spAutoFit/>
          </a:bodyPr>
          <a:lstStyle/>
          <a:p>
            <a:r>
              <a:rPr lang="tr-TR" dirty="0"/>
              <a:t>uygulamasını ücretsiz kullanın, kolay park edin.</a:t>
            </a:r>
          </a:p>
        </p:txBody>
      </p:sp>
      <p:sp>
        <p:nvSpPr>
          <p:cNvPr id="25" name="Metin kutusu 24">
            <a:extLst>
              <a:ext uri="{FF2B5EF4-FFF2-40B4-BE49-F238E27FC236}">
                <a16:creationId xmlns:a16="http://schemas.microsoft.com/office/drawing/2014/main" id="{17B87F3E-B856-D0E3-D2C1-1410D808A72A}"/>
              </a:ext>
            </a:extLst>
          </p:cNvPr>
          <p:cNvSpPr txBox="1"/>
          <p:nvPr/>
        </p:nvSpPr>
        <p:spPr>
          <a:xfrm>
            <a:off x="9031490" y="2221752"/>
            <a:ext cx="2184400" cy="646331"/>
          </a:xfrm>
          <a:prstGeom prst="rect">
            <a:avLst/>
          </a:prstGeom>
          <a:noFill/>
        </p:spPr>
        <p:txBody>
          <a:bodyPr wrap="square" rtlCol="0">
            <a:spAutoFit/>
          </a:bodyPr>
          <a:lstStyle/>
          <a:p>
            <a:pPr algn="ctr"/>
            <a:r>
              <a:rPr lang="tr-TR" b="1" dirty="0">
                <a:solidFill>
                  <a:srgbClr val="7030A0"/>
                </a:solidFill>
                <a:latin typeface="Abadi" panose="020B0604020104020204" pitchFamily="34" charset="0"/>
              </a:rPr>
              <a:t>Büyük Oyuncularla Entegrasyon</a:t>
            </a:r>
          </a:p>
        </p:txBody>
      </p:sp>
      <p:sp>
        <p:nvSpPr>
          <p:cNvPr id="26" name="Dikdörtgen 25">
            <a:extLst>
              <a:ext uri="{FF2B5EF4-FFF2-40B4-BE49-F238E27FC236}">
                <a16:creationId xmlns:a16="http://schemas.microsoft.com/office/drawing/2014/main" id="{1333E54D-B852-FAED-FD44-DDAE8461352D}"/>
              </a:ext>
            </a:extLst>
          </p:cNvPr>
          <p:cNvSpPr/>
          <p:nvPr/>
        </p:nvSpPr>
        <p:spPr>
          <a:xfrm flipV="1">
            <a:off x="9120973" y="2837708"/>
            <a:ext cx="183261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8" name="Resim 27">
            <a:extLst>
              <a:ext uri="{FF2B5EF4-FFF2-40B4-BE49-F238E27FC236}">
                <a16:creationId xmlns:a16="http://schemas.microsoft.com/office/drawing/2014/main" id="{7308A089-CF3B-E34A-3116-F068E8406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8477" y="1270450"/>
            <a:ext cx="1655206" cy="940249"/>
          </a:xfrm>
          <a:prstGeom prst="rect">
            <a:avLst/>
          </a:prstGeom>
        </p:spPr>
      </p:pic>
      <p:pic>
        <p:nvPicPr>
          <p:cNvPr id="34" name="Resim 33">
            <a:extLst>
              <a:ext uri="{FF2B5EF4-FFF2-40B4-BE49-F238E27FC236}">
                <a16:creationId xmlns:a16="http://schemas.microsoft.com/office/drawing/2014/main" id="{EFD5103B-713D-EE82-7DCE-22EEB2E85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8649" y="1169863"/>
            <a:ext cx="1655206" cy="1106856"/>
          </a:xfrm>
          <a:prstGeom prst="rect">
            <a:avLst/>
          </a:prstGeom>
        </p:spPr>
      </p:pic>
      <p:sp>
        <p:nvSpPr>
          <p:cNvPr id="36" name="Metin kutusu 35">
            <a:extLst>
              <a:ext uri="{FF2B5EF4-FFF2-40B4-BE49-F238E27FC236}">
                <a16:creationId xmlns:a16="http://schemas.microsoft.com/office/drawing/2014/main" id="{FAB6EAF7-FFEA-76CA-9A8F-DD6A6EF7658C}"/>
              </a:ext>
            </a:extLst>
          </p:cNvPr>
          <p:cNvSpPr txBox="1"/>
          <p:nvPr/>
        </p:nvSpPr>
        <p:spPr>
          <a:xfrm>
            <a:off x="8938092" y="3110582"/>
            <a:ext cx="2997199" cy="646331"/>
          </a:xfrm>
          <a:prstGeom prst="rect">
            <a:avLst/>
          </a:prstGeom>
          <a:noFill/>
        </p:spPr>
        <p:txBody>
          <a:bodyPr wrap="square" rtlCol="0">
            <a:spAutoFit/>
          </a:bodyPr>
          <a:lstStyle/>
          <a:p>
            <a:r>
              <a:rPr lang="tr-TR" dirty="0"/>
              <a:t>Arama motoru haritalarıyla uygulamamızın entegrasyonu.</a:t>
            </a:r>
          </a:p>
        </p:txBody>
      </p:sp>
      <p:sp>
        <p:nvSpPr>
          <p:cNvPr id="37" name="Metin kutusu 36">
            <a:extLst>
              <a:ext uri="{FF2B5EF4-FFF2-40B4-BE49-F238E27FC236}">
                <a16:creationId xmlns:a16="http://schemas.microsoft.com/office/drawing/2014/main" id="{DA3A63D5-3CD1-D307-B944-0BE02E7FCDB2}"/>
              </a:ext>
            </a:extLst>
          </p:cNvPr>
          <p:cNvSpPr txBox="1"/>
          <p:nvPr/>
        </p:nvSpPr>
        <p:spPr>
          <a:xfrm>
            <a:off x="8938092" y="3882152"/>
            <a:ext cx="2903801" cy="923330"/>
          </a:xfrm>
          <a:prstGeom prst="rect">
            <a:avLst/>
          </a:prstGeom>
          <a:noFill/>
        </p:spPr>
        <p:txBody>
          <a:bodyPr wrap="square" rtlCol="0">
            <a:spAutoFit/>
          </a:bodyPr>
          <a:lstStyle/>
          <a:p>
            <a:r>
              <a:rPr lang="tr-TR" dirty="0"/>
              <a:t>Arama motorlarında müsait otopark alanlarının konum hizmeti.</a:t>
            </a:r>
          </a:p>
        </p:txBody>
      </p:sp>
    </p:spTree>
    <p:extLst>
      <p:ext uri="{BB962C8B-B14F-4D97-AF65-F5344CB8AC3E}">
        <p14:creationId xmlns:p14="http://schemas.microsoft.com/office/powerpoint/2010/main" val="182861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0517B5E-2450-70EE-C413-E3EB9D6ADBBF}"/>
              </a:ext>
            </a:extLst>
          </p:cNvPr>
          <p:cNvSpPr/>
          <p:nvPr/>
        </p:nvSpPr>
        <p:spPr>
          <a:xfrm>
            <a:off x="605790" y="1079873"/>
            <a:ext cx="1098042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0C6C9A66-B3FD-BC4B-A154-F0185E8CDE5D}"/>
              </a:ext>
            </a:extLst>
          </p:cNvPr>
          <p:cNvSpPr txBox="1"/>
          <p:nvPr/>
        </p:nvSpPr>
        <p:spPr>
          <a:xfrm>
            <a:off x="494030" y="556653"/>
            <a:ext cx="6932930" cy="523220"/>
          </a:xfrm>
          <a:prstGeom prst="rect">
            <a:avLst/>
          </a:prstGeom>
          <a:noFill/>
        </p:spPr>
        <p:txBody>
          <a:bodyPr wrap="square" rtlCol="0">
            <a:spAutoFit/>
          </a:bodyPr>
          <a:lstStyle/>
          <a:p>
            <a:r>
              <a:rPr lang="tr-TR" sz="2800" dirty="0">
                <a:solidFill>
                  <a:srgbClr val="7030A0"/>
                </a:solidFill>
                <a:latin typeface="Abadi" panose="020B0604020104020204" pitchFamily="34" charset="0"/>
              </a:rPr>
              <a:t>Hayata Geçirmeye Hazırlandığımız Projeler</a:t>
            </a:r>
          </a:p>
        </p:txBody>
      </p:sp>
      <p:pic>
        <p:nvPicPr>
          <p:cNvPr id="7" name="Resim 6" descr="açık hava içeren bir resim&#10;&#10;Açıklama otomatik olarak oluşturuldu">
            <a:extLst>
              <a:ext uri="{FF2B5EF4-FFF2-40B4-BE49-F238E27FC236}">
                <a16:creationId xmlns:a16="http://schemas.microsoft.com/office/drawing/2014/main" id="{F8C5B386-923D-7F72-6310-31CC785EF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93" y="3201616"/>
            <a:ext cx="6233377" cy="2900680"/>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B7A627D4-94FF-CD67-5A6C-FB6419D5A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 y="1424940"/>
            <a:ext cx="3417570" cy="976449"/>
          </a:xfrm>
          <a:prstGeom prst="rect">
            <a:avLst/>
          </a:prstGeom>
        </p:spPr>
      </p:pic>
      <p:sp>
        <p:nvSpPr>
          <p:cNvPr id="10" name="Dikdörtgen 9">
            <a:extLst>
              <a:ext uri="{FF2B5EF4-FFF2-40B4-BE49-F238E27FC236}">
                <a16:creationId xmlns:a16="http://schemas.microsoft.com/office/drawing/2014/main" id="{0750E2B6-4C5C-26C7-1480-2F3734576DC5}"/>
              </a:ext>
            </a:extLst>
          </p:cNvPr>
          <p:cNvSpPr/>
          <p:nvPr/>
        </p:nvSpPr>
        <p:spPr>
          <a:xfrm>
            <a:off x="975360" y="2509522"/>
            <a:ext cx="3417570" cy="457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3D98D4FB-E657-4093-9539-B4FB5CA3A5C5}"/>
              </a:ext>
            </a:extLst>
          </p:cNvPr>
          <p:cNvSpPr txBox="1"/>
          <p:nvPr/>
        </p:nvSpPr>
        <p:spPr>
          <a:xfrm>
            <a:off x="7132320" y="1407160"/>
            <a:ext cx="4724400" cy="4524315"/>
          </a:xfrm>
          <a:prstGeom prst="rect">
            <a:avLst/>
          </a:prstGeom>
          <a:noFill/>
        </p:spPr>
        <p:txBody>
          <a:bodyPr wrap="square" rtlCol="0">
            <a:spAutoFit/>
          </a:bodyPr>
          <a:lstStyle/>
          <a:p>
            <a:r>
              <a:rPr lang="tr-TR" dirty="0"/>
              <a:t>Halihazırda yaptığımız çalışmalarla, otoparkların boş park bölmesi bilgilerini kroki haline getirip uygulama üzerinden kullanıcılara sunabiliyoruz. Bu teknolojimizi TOBB ETÜ otoparkında kullanacağız ve öğrencilerin kullanımına sunacağız. Okulumuz otoparkının doluluk oranı hafta içi neredeyse her gün çok fazla olmaktadır ve öğrenciler boş park bölmesi bulabilmek için neredeyse tüm otoparkı dolaşmaktadır. Öğrenciler, uygulamamızdaki boş park bölmesi kroki hizmeti sayesinde boş park yerlerini hemen bulacaklar, kolay ve hızlı park edecekler. Yaptığımız bu ortaklık, uygulamamızın kiralama özelliğini özel otoparklarda açmadan önce kullanıcı geri dönüşü almamız açısından çok önemlidir.</a:t>
            </a:r>
          </a:p>
        </p:txBody>
      </p:sp>
    </p:spTree>
    <p:extLst>
      <p:ext uri="{BB962C8B-B14F-4D97-AF65-F5344CB8AC3E}">
        <p14:creationId xmlns:p14="http://schemas.microsoft.com/office/powerpoint/2010/main" val="288278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11" name="Resim 10" descr="metin içeren bir resim&#10;&#10;Açıklama otomatik olarak oluşturuldu">
            <a:extLst>
              <a:ext uri="{FF2B5EF4-FFF2-40B4-BE49-F238E27FC236}">
                <a16:creationId xmlns:a16="http://schemas.microsoft.com/office/drawing/2014/main" id="{E8350CA7-9098-2CAE-0C16-F9B8180C4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64" y="586409"/>
            <a:ext cx="11503072" cy="5158409"/>
          </a:xfrm>
          <a:prstGeom prst="rect">
            <a:avLst/>
          </a:prstGeom>
        </p:spPr>
      </p:pic>
    </p:spTree>
    <p:extLst>
      <p:ext uri="{BB962C8B-B14F-4D97-AF65-F5344CB8AC3E}">
        <p14:creationId xmlns:p14="http://schemas.microsoft.com/office/powerpoint/2010/main" val="150001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E8CB00B-F4F4-6AE9-BFCE-DFE05BD54696}"/>
              </a:ext>
            </a:extLst>
          </p:cNvPr>
          <p:cNvSpPr/>
          <p:nvPr/>
        </p:nvSpPr>
        <p:spPr>
          <a:xfrm flipV="1">
            <a:off x="711200" y="1214120"/>
            <a:ext cx="10617200" cy="457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E1185B0A-214E-F510-2D59-04C6145A2EB9}"/>
              </a:ext>
            </a:extLst>
          </p:cNvPr>
          <p:cNvSpPr txBox="1"/>
          <p:nvPr/>
        </p:nvSpPr>
        <p:spPr>
          <a:xfrm>
            <a:off x="599440" y="444679"/>
            <a:ext cx="4927600" cy="769441"/>
          </a:xfrm>
          <a:prstGeom prst="rect">
            <a:avLst/>
          </a:prstGeom>
          <a:noFill/>
        </p:spPr>
        <p:txBody>
          <a:bodyPr wrap="square" rtlCol="0">
            <a:spAutoFit/>
          </a:bodyPr>
          <a:lstStyle/>
          <a:p>
            <a:r>
              <a:rPr lang="tr-TR" sz="4400" dirty="0">
                <a:solidFill>
                  <a:srgbClr val="7030A0"/>
                </a:solidFill>
                <a:latin typeface="Abadi" panose="020B0604020104020204" pitchFamily="34" charset="0"/>
                <a:cs typeface="Arial" panose="020B0604020202020204" pitchFamily="34" charset="0"/>
              </a:rPr>
              <a:t>Problem</a:t>
            </a:r>
          </a:p>
        </p:txBody>
      </p:sp>
      <p:sp>
        <p:nvSpPr>
          <p:cNvPr id="8" name="Metin kutusu 7">
            <a:extLst>
              <a:ext uri="{FF2B5EF4-FFF2-40B4-BE49-F238E27FC236}">
                <a16:creationId xmlns:a16="http://schemas.microsoft.com/office/drawing/2014/main" id="{A9D6EDF0-05A5-39CE-629E-2E3F8D40448A}"/>
              </a:ext>
            </a:extLst>
          </p:cNvPr>
          <p:cNvSpPr txBox="1"/>
          <p:nvPr/>
        </p:nvSpPr>
        <p:spPr>
          <a:xfrm>
            <a:off x="599440" y="2029280"/>
            <a:ext cx="10881360" cy="1077218"/>
          </a:xfrm>
          <a:prstGeom prst="rect">
            <a:avLst/>
          </a:prstGeom>
          <a:noFill/>
        </p:spPr>
        <p:txBody>
          <a:bodyPr wrap="square" rtlCol="0">
            <a:spAutoFit/>
          </a:bodyPr>
          <a:lstStyle/>
          <a:p>
            <a:r>
              <a:rPr lang="tr-TR" sz="3200" dirty="0"/>
              <a:t>Büyükşehirlerdeki özel otoparklar günün yoğun saatlerinde tamamen </a:t>
            </a:r>
            <a:r>
              <a:rPr lang="tr-TR" sz="3200" b="1" dirty="0"/>
              <a:t>dolu</a:t>
            </a:r>
            <a:r>
              <a:rPr lang="tr-TR" sz="3200" dirty="0"/>
              <a:t> oluyor.</a:t>
            </a:r>
          </a:p>
        </p:txBody>
      </p:sp>
      <p:sp>
        <p:nvSpPr>
          <p:cNvPr id="9" name="Metin kutusu 8">
            <a:extLst>
              <a:ext uri="{FF2B5EF4-FFF2-40B4-BE49-F238E27FC236}">
                <a16:creationId xmlns:a16="http://schemas.microsoft.com/office/drawing/2014/main" id="{384D73B5-A2B8-67BB-EAAF-B087EE364734}"/>
              </a:ext>
            </a:extLst>
          </p:cNvPr>
          <p:cNvSpPr txBox="1"/>
          <p:nvPr/>
        </p:nvSpPr>
        <p:spPr>
          <a:xfrm>
            <a:off x="599440" y="3337330"/>
            <a:ext cx="10403840" cy="1077218"/>
          </a:xfrm>
          <a:prstGeom prst="rect">
            <a:avLst/>
          </a:prstGeom>
          <a:noFill/>
        </p:spPr>
        <p:txBody>
          <a:bodyPr wrap="square" rtlCol="0">
            <a:spAutoFit/>
          </a:bodyPr>
          <a:lstStyle/>
          <a:p>
            <a:r>
              <a:rPr lang="tr-TR" sz="3200" dirty="0"/>
              <a:t>Araç kullanıcıları sıklıkla </a:t>
            </a:r>
            <a:r>
              <a:rPr lang="tr-TR" sz="3200" b="1" dirty="0"/>
              <a:t>otopark yeri bulamama </a:t>
            </a:r>
            <a:r>
              <a:rPr lang="tr-TR" sz="3200" dirty="0"/>
              <a:t>sorunuyla karşılaşıyor.</a:t>
            </a:r>
          </a:p>
        </p:txBody>
      </p:sp>
      <p:sp>
        <p:nvSpPr>
          <p:cNvPr id="10" name="Metin kutusu 9">
            <a:extLst>
              <a:ext uri="{FF2B5EF4-FFF2-40B4-BE49-F238E27FC236}">
                <a16:creationId xmlns:a16="http://schemas.microsoft.com/office/drawing/2014/main" id="{6393DF85-CBB6-2BB9-1F38-8F488658DB55}"/>
              </a:ext>
            </a:extLst>
          </p:cNvPr>
          <p:cNvSpPr txBox="1"/>
          <p:nvPr/>
        </p:nvSpPr>
        <p:spPr>
          <a:xfrm>
            <a:off x="599440" y="4754880"/>
            <a:ext cx="10617200" cy="1077218"/>
          </a:xfrm>
          <a:prstGeom prst="rect">
            <a:avLst/>
          </a:prstGeom>
          <a:noFill/>
        </p:spPr>
        <p:txBody>
          <a:bodyPr wrap="square" rtlCol="0">
            <a:spAutoFit/>
          </a:bodyPr>
          <a:lstStyle/>
          <a:p>
            <a:r>
              <a:rPr lang="tr-TR" sz="3200" dirty="0"/>
              <a:t>+50 araçlık otoparklarda </a:t>
            </a:r>
            <a:r>
              <a:rPr lang="tr-TR" sz="3200" b="1" dirty="0"/>
              <a:t>boş olan park bölmesinin </a:t>
            </a:r>
            <a:r>
              <a:rPr lang="tr-TR" sz="3200" dirty="0"/>
              <a:t>bulunabilmesi için neredeyse </a:t>
            </a:r>
            <a:r>
              <a:rPr lang="tr-TR" sz="3200" b="1" dirty="0"/>
              <a:t>tüm otopark alanı dolaşılıyor.</a:t>
            </a:r>
          </a:p>
        </p:txBody>
      </p:sp>
    </p:spTree>
    <p:extLst>
      <p:ext uri="{BB962C8B-B14F-4D97-AF65-F5344CB8AC3E}">
        <p14:creationId xmlns:p14="http://schemas.microsoft.com/office/powerpoint/2010/main" val="26363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F83EB9-874B-31D9-21BB-8BE3A9979010}"/>
              </a:ext>
            </a:extLst>
          </p:cNvPr>
          <p:cNvSpPr>
            <a:spLocks noGrp="1"/>
          </p:cNvSpPr>
          <p:nvPr>
            <p:ph type="title"/>
          </p:nvPr>
        </p:nvSpPr>
        <p:spPr>
          <a:xfrm>
            <a:off x="5942943" y="2103437"/>
            <a:ext cx="5727591" cy="1325563"/>
          </a:xfrm>
        </p:spPr>
        <p:txBody>
          <a:bodyPr>
            <a:noAutofit/>
          </a:bodyPr>
          <a:lstStyle/>
          <a:p>
            <a:r>
              <a:rPr lang="tr-TR" sz="2800" dirty="0">
                <a:solidFill>
                  <a:srgbClr val="7030A0"/>
                </a:solidFill>
                <a:latin typeface="Abadi" panose="020B0604020104020204" pitchFamily="34" charset="0"/>
              </a:rPr>
              <a:t>İstanbul’daki 50 özel otopark kullanıcısından 41’i </a:t>
            </a:r>
            <a:r>
              <a:rPr lang="tr-TR" sz="2800" dirty="0" err="1">
                <a:solidFill>
                  <a:srgbClr val="7030A0"/>
                </a:solidFill>
                <a:latin typeface="Abadi" panose="020B0604020104020204" pitchFamily="34" charset="0"/>
              </a:rPr>
              <a:t>yogun</a:t>
            </a:r>
            <a:r>
              <a:rPr lang="tr-TR" sz="2800" dirty="0">
                <a:solidFill>
                  <a:srgbClr val="7030A0"/>
                </a:solidFill>
                <a:latin typeface="Abadi" panose="020B0604020104020204" pitchFamily="34" charset="0"/>
              </a:rPr>
              <a:t> bölgelerde otopark yeri bulamıyor.</a:t>
            </a:r>
          </a:p>
        </p:txBody>
      </p:sp>
      <p:pic>
        <p:nvPicPr>
          <p:cNvPr id="11" name="İçerik Yer Tutucusu 10">
            <a:extLst>
              <a:ext uri="{FF2B5EF4-FFF2-40B4-BE49-F238E27FC236}">
                <a16:creationId xmlns:a16="http://schemas.microsoft.com/office/drawing/2014/main" id="{DE882D3B-1199-4AEA-17DF-A9AFC61D4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909" y="1476283"/>
            <a:ext cx="1742354" cy="2579869"/>
          </a:xfrm>
        </p:spPr>
      </p:pic>
      <p:pic>
        <p:nvPicPr>
          <p:cNvPr id="13" name="Resim 12">
            <a:extLst>
              <a:ext uri="{FF2B5EF4-FFF2-40B4-BE49-F238E27FC236}">
                <a16:creationId xmlns:a16="http://schemas.microsoft.com/office/drawing/2014/main" id="{5E0BBEA2-31F9-5CD6-380A-DAD6757AA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9192" y="3733607"/>
            <a:ext cx="2850140" cy="2832866"/>
          </a:xfrm>
          <a:prstGeom prst="rect">
            <a:avLst/>
          </a:prstGeom>
        </p:spPr>
      </p:pic>
      <p:sp>
        <p:nvSpPr>
          <p:cNvPr id="14" name="Metin kutusu 13">
            <a:extLst>
              <a:ext uri="{FF2B5EF4-FFF2-40B4-BE49-F238E27FC236}">
                <a16:creationId xmlns:a16="http://schemas.microsoft.com/office/drawing/2014/main" id="{8590DCC0-1B95-94BF-2E83-CD7FF1ACBDAC}"/>
              </a:ext>
            </a:extLst>
          </p:cNvPr>
          <p:cNvSpPr txBox="1"/>
          <p:nvPr/>
        </p:nvSpPr>
        <p:spPr>
          <a:xfrm>
            <a:off x="681774" y="4299758"/>
            <a:ext cx="6098223" cy="1815882"/>
          </a:xfrm>
          <a:prstGeom prst="rect">
            <a:avLst/>
          </a:prstGeom>
          <a:noFill/>
        </p:spPr>
        <p:txBody>
          <a:bodyPr wrap="square" rtlCol="0">
            <a:spAutoFit/>
          </a:bodyPr>
          <a:lstStyle/>
          <a:p>
            <a:r>
              <a:rPr lang="tr-TR" sz="2800" dirty="0">
                <a:solidFill>
                  <a:srgbClr val="7030A0"/>
                </a:solidFill>
                <a:latin typeface="Abadi" panose="020B0604020104020204" pitchFamily="34" charset="0"/>
              </a:rPr>
              <a:t>Aynı 50 </a:t>
            </a:r>
            <a:r>
              <a:rPr lang="tr-TR" sz="2800" dirty="0" err="1">
                <a:solidFill>
                  <a:srgbClr val="7030A0"/>
                </a:solidFill>
                <a:latin typeface="Abadi" panose="020B0604020104020204" pitchFamily="34" charset="0"/>
              </a:rPr>
              <a:t>kisiden</a:t>
            </a:r>
            <a:r>
              <a:rPr lang="tr-TR" sz="2800" dirty="0">
                <a:solidFill>
                  <a:srgbClr val="7030A0"/>
                </a:solidFill>
                <a:latin typeface="Abadi" panose="020B0604020104020204" pitchFamily="34" charset="0"/>
              </a:rPr>
              <a:t> 44’ü +50 araçlık otoparklarda bos park bölmesi bulabilmek için tüm otoparkı </a:t>
            </a:r>
            <a:r>
              <a:rPr lang="tr-TR" sz="2800" dirty="0" err="1">
                <a:solidFill>
                  <a:srgbClr val="7030A0"/>
                </a:solidFill>
                <a:latin typeface="Abadi" panose="020B0604020104020204" pitchFamily="34" charset="0"/>
              </a:rPr>
              <a:t>dolasmak</a:t>
            </a:r>
            <a:r>
              <a:rPr lang="tr-TR" sz="2800" dirty="0">
                <a:solidFill>
                  <a:srgbClr val="7030A0"/>
                </a:solidFill>
                <a:latin typeface="Abadi" panose="020B0604020104020204" pitchFamily="34" charset="0"/>
              </a:rPr>
              <a:t> zorunda kalıyor.</a:t>
            </a:r>
          </a:p>
        </p:txBody>
      </p:sp>
      <p:pic>
        <p:nvPicPr>
          <p:cNvPr id="22" name="Resim 21">
            <a:extLst>
              <a:ext uri="{FF2B5EF4-FFF2-40B4-BE49-F238E27FC236}">
                <a16:creationId xmlns:a16="http://schemas.microsoft.com/office/drawing/2014/main" id="{D961718A-E9C4-E80D-C83E-9EDBE5E2A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0712" y="177173"/>
            <a:ext cx="1904905" cy="978623"/>
          </a:xfrm>
          <a:prstGeom prst="rect">
            <a:avLst/>
          </a:prstGeom>
        </p:spPr>
      </p:pic>
      <p:sp>
        <p:nvSpPr>
          <p:cNvPr id="24" name="Dikdörtgen 23">
            <a:extLst>
              <a:ext uri="{FF2B5EF4-FFF2-40B4-BE49-F238E27FC236}">
                <a16:creationId xmlns:a16="http://schemas.microsoft.com/office/drawing/2014/main" id="{B5451439-B80D-6B63-AC11-0F423E33E5BB}"/>
              </a:ext>
            </a:extLst>
          </p:cNvPr>
          <p:cNvSpPr/>
          <p:nvPr/>
        </p:nvSpPr>
        <p:spPr>
          <a:xfrm>
            <a:off x="622683" y="1308100"/>
            <a:ext cx="10552934" cy="457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Metin kutusu 24">
            <a:extLst>
              <a:ext uri="{FF2B5EF4-FFF2-40B4-BE49-F238E27FC236}">
                <a16:creationId xmlns:a16="http://schemas.microsoft.com/office/drawing/2014/main" id="{4FA1EED2-7744-44C1-5C1F-CA2730644461}"/>
              </a:ext>
            </a:extLst>
          </p:cNvPr>
          <p:cNvSpPr txBox="1"/>
          <p:nvPr/>
        </p:nvSpPr>
        <p:spPr>
          <a:xfrm>
            <a:off x="545969" y="700205"/>
            <a:ext cx="4815840" cy="523220"/>
          </a:xfrm>
          <a:prstGeom prst="rect">
            <a:avLst/>
          </a:prstGeom>
          <a:noFill/>
        </p:spPr>
        <p:txBody>
          <a:bodyPr wrap="square" rtlCol="0">
            <a:spAutoFit/>
          </a:bodyPr>
          <a:lstStyle/>
          <a:p>
            <a:r>
              <a:rPr lang="tr-TR" sz="2800" dirty="0">
                <a:solidFill>
                  <a:srgbClr val="7030A0"/>
                </a:solidFill>
                <a:latin typeface="Abadi" panose="020B0604020104020204" pitchFamily="34" charset="0"/>
              </a:rPr>
              <a:t>Pazar Doğrulaması</a:t>
            </a:r>
          </a:p>
        </p:txBody>
      </p:sp>
    </p:spTree>
    <p:extLst>
      <p:ext uri="{BB962C8B-B14F-4D97-AF65-F5344CB8AC3E}">
        <p14:creationId xmlns:p14="http://schemas.microsoft.com/office/powerpoint/2010/main" val="316925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EF5BC49-84F4-D02B-585E-309C7B22A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48" y="1206611"/>
            <a:ext cx="11075504" cy="5155144"/>
          </a:xfrm>
          <a:prstGeom prst="rect">
            <a:avLst/>
          </a:prstGeom>
        </p:spPr>
      </p:pic>
      <p:sp>
        <p:nvSpPr>
          <p:cNvPr id="6" name="Dikdörtgen 5">
            <a:extLst>
              <a:ext uri="{FF2B5EF4-FFF2-40B4-BE49-F238E27FC236}">
                <a16:creationId xmlns:a16="http://schemas.microsoft.com/office/drawing/2014/main" id="{02F60655-C665-0B0C-3A53-79C7D8948DBE}"/>
              </a:ext>
            </a:extLst>
          </p:cNvPr>
          <p:cNvSpPr/>
          <p:nvPr/>
        </p:nvSpPr>
        <p:spPr>
          <a:xfrm>
            <a:off x="728869" y="875638"/>
            <a:ext cx="1060174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073CF4B1-82F0-E11C-2988-82D166699D80}"/>
              </a:ext>
            </a:extLst>
          </p:cNvPr>
          <p:cNvSpPr txBox="1"/>
          <p:nvPr/>
        </p:nvSpPr>
        <p:spPr>
          <a:xfrm>
            <a:off x="649355" y="302014"/>
            <a:ext cx="4079105" cy="523220"/>
          </a:xfrm>
          <a:prstGeom prst="rect">
            <a:avLst/>
          </a:prstGeom>
          <a:noFill/>
        </p:spPr>
        <p:txBody>
          <a:bodyPr wrap="square" rtlCol="0">
            <a:spAutoFit/>
          </a:bodyPr>
          <a:lstStyle/>
          <a:p>
            <a:r>
              <a:rPr lang="tr-TR" sz="2800" dirty="0" err="1">
                <a:solidFill>
                  <a:srgbClr val="7030A0"/>
                </a:solidFill>
                <a:latin typeface="Abadi" panose="020B0604020104020204" pitchFamily="34" charset="0"/>
              </a:rPr>
              <a:t>Power</a:t>
            </a:r>
            <a:r>
              <a:rPr lang="tr-TR" sz="2800" dirty="0">
                <a:solidFill>
                  <a:srgbClr val="7030A0"/>
                </a:solidFill>
                <a:latin typeface="Abadi" panose="020B0604020104020204" pitchFamily="34" charset="0"/>
              </a:rPr>
              <a:t> BI Verileri</a:t>
            </a:r>
          </a:p>
        </p:txBody>
      </p:sp>
      <p:sp>
        <p:nvSpPr>
          <p:cNvPr id="8" name="Metin kutusu 7">
            <a:extLst>
              <a:ext uri="{FF2B5EF4-FFF2-40B4-BE49-F238E27FC236}">
                <a16:creationId xmlns:a16="http://schemas.microsoft.com/office/drawing/2014/main" id="{88456342-6498-7FF3-7961-88068E8C5C2A}"/>
              </a:ext>
            </a:extLst>
          </p:cNvPr>
          <p:cNvSpPr txBox="1"/>
          <p:nvPr/>
        </p:nvSpPr>
        <p:spPr>
          <a:xfrm>
            <a:off x="5882040" y="167328"/>
            <a:ext cx="5851050" cy="646331"/>
          </a:xfrm>
          <a:prstGeom prst="rect">
            <a:avLst/>
          </a:prstGeom>
          <a:noFill/>
        </p:spPr>
        <p:txBody>
          <a:bodyPr wrap="square" rtlCol="0">
            <a:spAutoFit/>
          </a:bodyPr>
          <a:lstStyle/>
          <a:p>
            <a:r>
              <a:rPr lang="tr-TR" dirty="0">
                <a:solidFill>
                  <a:srgbClr val="7030A0"/>
                </a:solidFill>
                <a:latin typeface="Abadi" panose="020B0604020104020204" pitchFamily="34" charset="0"/>
              </a:rPr>
              <a:t>(Veriler TOBB ETÜ Endüstri ve Verimlilik Topluluğunda yapılan bir anket sonucu elde edilmiştir.)</a:t>
            </a:r>
          </a:p>
        </p:txBody>
      </p:sp>
    </p:spTree>
    <p:extLst>
      <p:ext uri="{BB962C8B-B14F-4D97-AF65-F5344CB8AC3E}">
        <p14:creationId xmlns:p14="http://schemas.microsoft.com/office/powerpoint/2010/main" val="392866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0C3DEB2-D33E-60F7-9B89-1EA57B63AAD7}"/>
              </a:ext>
            </a:extLst>
          </p:cNvPr>
          <p:cNvSpPr/>
          <p:nvPr/>
        </p:nvSpPr>
        <p:spPr>
          <a:xfrm>
            <a:off x="924894" y="608455"/>
            <a:ext cx="101193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kişi, kıyafet içeren bir resim&#10;&#10;Açıklama otomatik olarak oluşturuldu">
            <a:extLst>
              <a:ext uri="{FF2B5EF4-FFF2-40B4-BE49-F238E27FC236}">
                <a16:creationId xmlns:a16="http://schemas.microsoft.com/office/drawing/2014/main" id="{6EDD54A2-9FDE-A065-E76A-2CE156A72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007" y="996174"/>
            <a:ext cx="2034192" cy="2847869"/>
          </a:xfrm>
          <a:prstGeom prst="rect">
            <a:avLst/>
          </a:prstGeom>
        </p:spPr>
      </p:pic>
      <p:sp>
        <p:nvSpPr>
          <p:cNvPr id="7" name="Dikdörtgen 6">
            <a:extLst>
              <a:ext uri="{FF2B5EF4-FFF2-40B4-BE49-F238E27FC236}">
                <a16:creationId xmlns:a16="http://schemas.microsoft.com/office/drawing/2014/main" id="{50991D62-0642-7E02-0DBC-8B8FAC3969A2}"/>
              </a:ext>
            </a:extLst>
          </p:cNvPr>
          <p:cNvSpPr/>
          <p:nvPr/>
        </p:nvSpPr>
        <p:spPr>
          <a:xfrm>
            <a:off x="940460" y="880680"/>
            <a:ext cx="2458064" cy="330363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noFill/>
            </a:endParaRPr>
          </a:p>
        </p:txBody>
      </p:sp>
      <p:sp>
        <p:nvSpPr>
          <p:cNvPr id="8" name="Dikdörtgen 7">
            <a:extLst>
              <a:ext uri="{FF2B5EF4-FFF2-40B4-BE49-F238E27FC236}">
                <a16:creationId xmlns:a16="http://schemas.microsoft.com/office/drawing/2014/main" id="{48207241-8EF9-D9C7-79D5-E8B1451E217F}"/>
              </a:ext>
            </a:extLst>
          </p:cNvPr>
          <p:cNvSpPr/>
          <p:nvPr/>
        </p:nvSpPr>
        <p:spPr>
          <a:xfrm>
            <a:off x="934720" y="4422771"/>
            <a:ext cx="45719" cy="72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511954C6-1D4E-2376-0C75-EF78DCE0EF4A}"/>
              </a:ext>
            </a:extLst>
          </p:cNvPr>
          <p:cNvSpPr/>
          <p:nvPr/>
        </p:nvSpPr>
        <p:spPr>
          <a:xfrm>
            <a:off x="934720" y="6482072"/>
            <a:ext cx="589869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971EB93B-C443-569B-DCE4-463F536DD722}"/>
              </a:ext>
            </a:extLst>
          </p:cNvPr>
          <p:cNvSpPr/>
          <p:nvPr/>
        </p:nvSpPr>
        <p:spPr>
          <a:xfrm>
            <a:off x="6787700" y="806637"/>
            <a:ext cx="45719" cy="4257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55485138-14BA-4ECA-25FB-4872C1817EE7}"/>
              </a:ext>
            </a:extLst>
          </p:cNvPr>
          <p:cNvSpPr txBox="1"/>
          <p:nvPr/>
        </p:nvSpPr>
        <p:spPr>
          <a:xfrm>
            <a:off x="3575746" y="864974"/>
            <a:ext cx="2926080" cy="400110"/>
          </a:xfrm>
          <a:prstGeom prst="rect">
            <a:avLst/>
          </a:prstGeom>
          <a:noFill/>
        </p:spPr>
        <p:txBody>
          <a:bodyPr wrap="square" rtlCol="0">
            <a:spAutoFit/>
          </a:bodyPr>
          <a:lstStyle/>
          <a:p>
            <a:r>
              <a:rPr lang="tr-TR" sz="2000" dirty="0">
                <a:solidFill>
                  <a:schemeClr val="bg1"/>
                </a:solidFill>
                <a:latin typeface="Abadi" panose="020B0604020104020204" pitchFamily="34" charset="0"/>
              </a:rPr>
              <a:t>Ayla Karsu (27)</a:t>
            </a:r>
          </a:p>
        </p:txBody>
      </p:sp>
      <p:sp>
        <p:nvSpPr>
          <p:cNvPr id="12" name="Metin kutusu 11">
            <a:extLst>
              <a:ext uri="{FF2B5EF4-FFF2-40B4-BE49-F238E27FC236}">
                <a16:creationId xmlns:a16="http://schemas.microsoft.com/office/drawing/2014/main" id="{B097EF50-4AE4-78AC-83ED-053B03F087F0}"/>
              </a:ext>
            </a:extLst>
          </p:cNvPr>
          <p:cNvSpPr txBox="1"/>
          <p:nvPr/>
        </p:nvSpPr>
        <p:spPr>
          <a:xfrm>
            <a:off x="3557000" y="1322136"/>
            <a:ext cx="3013598" cy="2308324"/>
          </a:xfrm>
          <a:prstGeom prst="rect">
            <a:avLst/>
          </a:prstGeom>
          <a:noFill/>
        </p:spPr>
        <p:txBody>
          <a:bodyPr wrap="square" rtlCol="0">
            <a:spAutoFit/>
          </a:bodyPr>
          <a:lstStyle/>
          <a:p>
            <a:r>
              <a:rPr lang="tr-TR" dirty="0">
                <a:solidFill>
                  <a:schemeClr val="bg1"/>
                </a:solidFill>
                <a:latin typeface="Abadi" panose="020B0604020104020204" pitchFamily="34" charset="0"/>
              </a:rPr>
              <a:t>Ayla bir özel şirkette grafik tasarımcı olarak çalışıyor. Sabahları işe gitmek için arabasıyla yola çıkıyor ve </a:t>
            </a:r>
            <a:r>
              <a:rPr lang="tr-TR" dirty="0" err="1">
                <a:solidFill>
                  <a:schemeClr val="bg1"/>
                </a:solidFill>
                <a:latin typeface="Abadi" panose="020B0604020104020204" pitchFamily="34" charset="0"/>
              </a:rPr>
              <a:t>metrobüs</a:t>
            </a:r>
            <a:r>
              <a:rPr lang="tr-TR" dirty="0">
                <a:solidFill>
                  <a:schemeClr val="bg1"/>
                </a:solidFill>
                <a:latin typeface="Abadi" panose="020B0604020104020204" pitchFamily="34" charset="0"/>
              </a:rPr>
              <a:t> durağının yakınındaki bir </a:t>
            </a:r>
            <a:r>
              <a:rPr lang="tr-TR" dirty="0" err="1">
                <a:solidFill>
                  <a:schemeClr val="bg1"/>
                </a:solidFill>
                <a:latin typeface="Abadi" panose="020B0604020104020204" pitchFamily="34" charset="0"/>
              </a:rPr>
              <a:t>İSPARK’a</a:t>
            </a:r>
            <a:r>
              <a:rPr lang="tr-TR" dirty="0">
                <a:solidFill>
                  <a:schemeClr val="bg1"/>
                </a:solidFill>
                <a:latin typeface="Abadi" panose="020B0604020104020204" pitchFamily="34" charset="0"/>
              </a:rPr>
              <a:t> park ederek </a:t>
            </a:r>
            <a:r>
              <a:rPr lang="tr-TR" dirty="0" err="1">
                <a:solidFill>
                  <a:schemeClr val="bg1"/>
                </a:solidFill>
                <a:latin typeface="Abadi" panose="020B0604020104020204" pitchFamily="34" charset="0"/>
              </a:rPr>
              <a:t>metrobüs</a:t>
            </a:r>
            <a:r>
              <a:rPr lang="tr-TR" dirty="0">
                <a:solidFill>
                  <a:schemeClr val="bg1"/>
                </a:solidFill>
                <a:latin typeface="Abadi" panose="020B0604020104020204" pitchFamily="34" charset="0"/>
              </a:rPr>
              <a:t> ile devam ediyor.</a:t>
            </a:r>
          </a:p>
        </p:txBody>
      </p:sp>
      <p:pic>
        <p:nvPicPr>
          <p:cNvPr id="14" name="Resim 13" descr="açık hava, gök, şehir, gün içeren bir resim&#10;&#10;Açıklama otomatik olarak oluşturuldu">
            <a:extLst>
              <a:ext uri="{FF2B5EF4-FFF2-40B4-BE49-F238E27FC236}">
                <a16:creationId xmlns:a16="http://schemas.microsoft.com/office/drawing/2014/main" id="{FD16FDCF-36AC-6B98-C3EB-50CEE2754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21" y="2105310"/>
            <a:ext cx="4706453" cy="2647380"/>
          </a:xfrm>
          <a:prstGeom prst="rect">
            <a:avLst/>
          </a:prstGeom>
        </p:spPr>
      </p:pic>
      <p:sp>
        <p:nvSpPr>
          <p:cNvPr id="15" name="Metin kutusu 14">
            <a:extLst>
              <a:ext uri="{FF2B5EF4-FFF2-40B4-BE49-F238E27FC236}">
                <a16:creationId xmlns:a16="http://schemas.microsoft.com/office/drawing/2014/main" id="{A6479E2B-E86A-ED46-F1CB-2648A62F08B0}"/>
              </a:ext>
            </a:extLst>
          </p:cNvPr>
          <p:cNvSpPr txBox="1"/>
          <p:nvPr/>
        </p:nvSpPr>
        <p:spPr>
          <a:xfrm>
            <a:off x="999186" y="4320714"/>
            <a:ext cx="2576560" cy="2031325"/>
          </a:xfrm>
          <a:prstGeom prst="rect">
            <a:avLst/>
          </a:prstGeom>
          <a:noFill/>
        </p:spPr>
        <p:txBody>
          <a:bodyPr wrap="square" rtlCol="0">
            <a:spAutoFit/>
          </a:bodyPr>
          <a:lstStyle/>
          <a:p>
            <a:r>
              <a:rPr lang="tr-TR" dirty="0">
                <a:solidFill>
                  <a:schemeClr val="bg1"/>
                </a:solidFill>
                <a:latin typeface="Abadi" panose="020B0604020104020204" pitchFamily="34" charset="0"/>
              </a:rPr>
              <a:t>Ayla sabahları otoparkta boş park bölmesi bulabilmek için tüm otoparkı dolaşıyor. Hiç boş parkın olmadığı durumlarla sıklıkla karşılaşabiliyor.</a:t>
            </a:r>
          </a:p>
        </p:txBody>
      </p:sp>
      <p:sp>
        <p:nvSpPr>
          <p:cNvPr id="16" name="Metin kutusu 15">
            <a:extLst>
              <a:ext uri="{FF2B5EF4-FFF2-40B4-BE49-F238E27FC236}">
                <a16:creationId xmlns:a16="http://schemas.microsoft.com/office/drawing/2014/main" id="{FF167011-426C-04B0-2487-D0AEF001105D}"/>
              </a:ext>
            </a:extLst>
          </p:cNvPr>
          <p:cNvSpPr txBox="1"/>
          <p:nvPr/>
        </p:nvSpPr>
        <p:spPr>
          <a:xfrm>
            <a:off x="3924609" y="4320714"/>
            <a:ext cx="2278380" cy="2031325"/>
          </a:xfrm>
          <a:prstGeom prst="rect">
            <a:avLst/>
          </a:prstGeom>
          <a:noFill/>
        </p:spPr>
        <p:txBody>
          <a:bodyPr wrap="square" rtlCol="0">
            <a:spAutoFit/>
          </a:bodyPr>
          <a:lstStyle/>
          <a:p>
            <a:r>
              <a:rPr lang="tr-TR" dirty="0">
                <a:solidFill>
                  <a:schemeClr val="bg1"/>
                </a:solidFill>
              </a:rPr>
              <a:t>Sabahları yarım saat otopark aramakla geçebiliyor. Ayla’nın otopark bulmak için harcadığı zamandan ve yakıttan memnun olduğu söylenemez.</a:t>
            </a:r>
          </a:p>
        </p:txBody>
      </p:sp>
    </p:spTree>
    <p:extLst>
      <p:ext uri="{BB962C8B-B14F-4D97-AF65-F5344CB8AC3E}">
        <p14:creationId xmlns:p14="http://schemas.microsoft.com/office/powerpoint/2010/main" val="2512149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E18CECF5-64BE-7FE6-5657-A91220A9F8A6}"/>
              </a:ext>
            </a:extLst>
          </p:cNvPr>
          <p:cNvSpPr/>
          <p:nvPr/>
        </p:nvSpPr>
        <p:spPr>
          <a:xfrm>
            <a:off x="863934" y="974215"/>
            <a:ext cx="10119360" cy="457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1B1EB3EE-F60E-4D84-3077-47959B8957F2}"/>
              </a:ext>
            </a:extLst>
          </p:cNvPr>
          <p:cNvSpPr txBox="1"/>
          <p:nvPr/>
        </p:nvSpPr>
        <p:spPr>
          <a:xfrm>
            <a:off x="764874" y="397655"/>
            <a:ext cx="4434840" cy="523220"/>
          </a:xfrm>
          <a:prstGeom prst="rect">
            <a:avLst/>
          </a:prstGeom>
          <a:noFill/>
        </p:spPr>
        <p:txBody>
          <a:bodyPr wrap="square" rtlCol="0">
            <a:spAutoFit/>
          </a:bodyPr>
          <a:lstStyle/>
          <a:p>
            <a:r>
              <a:rPr lang="tr-TR" sz="2800" dirty="0">
                <a:solidFill>
                  <a:srgbClr val="7030A0"/>
                </a:solidFill>
                <a:latin typeface="Abadi" panose="020B0604020104020204" pitchFamily="34" charset="0"/>
              </a:rPr>
              <a:t>Pazar Büyüklüğü</a:t>
            </a:r>
          </a:p>
        </p:txBody>
      </p:sp>
      <p:sp>
        <p:nvSpPr>
          <p:cNvPr id="6" name="Oval 5">
            <a:extLst>
              <a:ext uri="{FF2B5EF4-FFF2-40B4-BE49-F238E27FC236}">
                <a16:creationId xmlns:a16="http://schemas.microsoft.com/office/drawing/2014/main" id="{CF1ECE4E-26EA-B03D-5E06-0A2FB750CB0A}"/>
              </a:ext>
            </a:extLst>
          </p:cNvPr>
          <p:cNvSpPr/>
          <p:nvPr/>
        </p:nvSpPr>
        <p:spPr>
          <a:xfrm>
            <a:off x="1021566" y="3110546"/>
            <a:ext cx="1897380" cy="185928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95620AD7-C312-F0A9-0965-D529AE1256CB}"/>
              </a:ext>
            </a:extLst>
          </p:cNvPr>
          <p:cNvSpPr txBox="1"/>
          <p:nvPr/>
        </p:nvSpPr>
        <p:spPr>
          <a:xfrm>
            <a:off x="1219686" y="3616075"/>
            <a:ext cx="1501140" cy="707886"/>
          </a:xfrm>
          <a:prstGeom prst="rect">
            <a:avLst/>
          </a:prstGeom>
          <a:noFill/>
        </p:spPr>
        <p:txBody>
          <a:bodyPr wrap="square" rtlCol="0">
            <a:spAutoFit/>
          </a:bodyPr>
          <a:lstStyle/>
          <a:p>
            <a:r>
              <a:rPr lang="tr-TR" sz="4000" dirty="0">
                <a:solidFill>
                  <a:schemeClr val="bg1"/>
                </a:solidFill>
                <a:latin typeface="Abadi" panose="020B0604020104020204" pitchFamily="34" charset="0"/>
              </a:rPr>
              <a:t>+62K</a:t>
            </a:r>
          </a:p>
        </p:txBody>
      </p:sp>
      <p:sp>
        <p:nvSpPr>
          <p:cNvPr id="8" name="Metin kutusu 7">
            <a:extLst>
              <a:ext uri="{FF2B5EF4-FFF2-40B4-BE49-F238E27FC236}">
                <a16:creationId xmlns:a16="http://schemas.microsoft.com/office/drawing/2014/main" id="{E602BAC8-7C00-1FB7-9DC7-34BADD2EDFA2}"/>
              </a:ext>
            </a:extLst>
          </p:cNvPr>
          <p:cNvSpPr txBox="1"/>
          <p:nvPr/>
        </p:nvSpPr>
        <p:spPr>
          <a:xfrm>
            <a:off x="764874" y="1617485"/>
            <a:ext cx="2943526" cy="1200329"/>
          </a:xfrm>
          <a:prstGeom prst="rect">
            <a:avLst/>
          </a:prstGeom>
          <a:noFill/>
        </p:spPr>
        <p:txBody>
          <a:bodyPr wrap="square" rtlCol="0">
            <a:spAutoFit/>
          </a:bodyPr>
          <a:lstStyle/>
          <a:p>
            <a:r>
              <a:rPr lang="tr-TR" dirty="0">
                <a:solidFill>
                  <a:srgbClr val="7030A0"/>
                </a:solidFill>
                <a:latin typeface="Abadi" panose="020B0604020104020204" pitchFamily="34" charset="0"/>
              </a:rPr>
              <a:t>Sadece İstanbul genelinde</a:t>
            </a:r>
          </a:p>
          <a:p>
            <a:r>
              <a:rPr lang="tr-TR" dirty="0">
                <a:solidFill>
                  <a:srgbClr val="7030A0"/>
                </a:solidFill>
                <a:latin typeface="Abadi" panose="020B0604020104020204" pitchFamily="34" charset="0"/>
              </a:rPr>
              <a:t>uygulamamızın kullanılabilir olduğu açık otoparkların toplam araç kapasitesi:</a:t>
            </a:r>
          </a:p>
        </p:txBody>
      </p:sp>
      <p:sp>
        <p:nvSpPr>
          <p:cNvPr id="9" name="Metin kutusu 8">
            <a:extLst>
              <a:ext uri="{FF2B5EF4-FFF2-40B4-BE49-F238E27FC236}">
                <a16:creationId xmlns:a16="http://schemas.microsoft.com/office/drawing/2014/main" id="{0A60DF9A-7263-5B02-36BC-ADDB6CE8626A}"/>
              </a:ext>
            </a:extLst>
          </p:cNvPr>
          <p:cNvSpPr txBox="1"/>
          <p:nvPr/>
        </p:nvSpPr>
        <p:spPr>
          <a:xfrm>
            <a:off x="4584867" y="1257962"/>
            <a:ext cx="3022266" cy="1754326"/>
          </a:xfrm>
          <a:prstGeom prst="rect">
            <a:avLst/>
          </a:prstGeom>
          <a:noFill/>
        </p:spPr>
        <p:txBody>
          <a:bodyPr wrap="square" rtlCol="0">
            <a:spAutoFit/>
          </a:bodyPr>
          <a:lstStyle/>
          <a:p>
            <a:r>
              <a:rPr lang="tr-TR" dirty="0">
                <a:solidFill>
                  <a:srgbClr val="7030A0"/>
                </a:solidFill>
                <a:latin typeface="Abadi" panose="020B0604020104020204" pitchFamily="34" charset="0"/>
              </a:rPr>
              <a:t>Dünya genelinde platformumuza ihtiyaç duyulan, sosyal yaşantısı yüksek ve uygulamamızın kullanılabilirliği uygun olan </a:t>
            </a:r>
            <a:r>
              <a:rPr lang="tr-TR" dirty="0" err="1">
                <a:solidFill>
                  <a:srgbClr val="7030A0"/>
                </a:solidFill>
                <a:latin typeface="Abadi" panose="020B0604020104020204" pitchFamily="34" charset="0"/>
              </a:rPr>
              <a:t>sehir</a:t>
            </a:r>
            <a:r>
              <a:rPr lang="tr-TR" dirty="0">
                <a:solidFill>
                  <a:srgbClr val="7030A0"/>
                </a:solidFill>
                <a:latin typeface="Abadi" panose="020B0604020104020204" pitchFamily="34" charset="0"/>
              </a:rPr>
              <a:t> sayısı:</a:t>
            </a:r>
          </a:p>
        </p:txBody>
      </p:sp>
      <p:sp>
        <p:nvSpPr>
          <p:cNvPr id="10" name="Oval 9">
            <a:extLst>
              <a:ext uri="{FF2B5EF4-FFF2-40B4-BE49-F238E27FC236}">
                <a16:creationId xmlns:a16="http://schemas.microsoft.com/office/drawing/2014/main" id="{9B5F84CC-F64E-A0FB-D26B-67DC6F1B4FDB}"/>
              </a:ext>
            </a:extLst>
          </p:cNvPr>
          <p:cNvSpPr/>
          <p:nvPr/>
        </p:nvSpPr>
        <p:spPr>
          <a:xfrm>
            <a:off x="4833954" y="3124714"/>
            <a:ext cx="1897380" cy="185928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55B591E9-C9B0-3BE6-FCF2-FCAB262E0046}"/>
              </a:ext>
            </a:extLst>
          </p:cNvPr>
          <p:cNvSpPr txBox="1"/>
          <p:nvPr/>
        </p:nvSpPr>
        <p:spPr>
          <a:xfrm>
            <a:off x="5047314" y="3616075"/>
            <a:ext cx="1684020" cy="707886"/>
          </a:xfrm>
          <a:prstGeom prst="rect">
            <a:avLst/>
          </a:prstGeom>
          <a:noFill/>
        </p:spPr>
        <p:txBody>
          <a:bodyPr wrap="square" rtlCol="0">
            <a:spAutoFit/>
          </a:bodyPr>
          <a:lstStyle/>
          <a:p>
            <a:r>
              <a:rPr lang="tr-TR" sz="4000" dirty="0">
                <a:solidFill>
                  <a:schemeClr val="bg1"/>
                </a:solidFill>
                <a:latin typeface="Abadi" panose="020B0604020104020204" pitchFamily="34" charset="0"/>
              </a:rPr>
              <a:t>+450</a:t>
            </a:r>
          </a:p>
        </p:txBody>
      </p:sp>
      <p:sp>
        <p:nvSpPr>
          <p:cNvPr id="12" name="Metin kutusu 11">
            <a:extLst>
              <a:ext uri="{FF2B5EF4-FFF2-40B4-BE49-F238E27FC236}">
                <a16:creationId xmlns:a16="http://schemas.microsoft.com/office/drawing/2014/main" id="{698931D9-47E0-84C3-40B5-E64C16045586}"/>
              </a:ext>
            </a:extLst>
          </p:cNvPr>
          <p:cNvSpPr txBox="1"/>
          <p:nvPr/>
        </p:nvSpPr>
        <p:spPr>
          <a:xfrm>
            <a:off x="8138160" y="1755984"/>
            <a:ext cx="2743200" cy="923330"/>
          </a:xfrm>
          <a:prstGeom prst="rect">
            <a:avLst/>
          </a:prstGeom>
          <a:noFill/>
        </p:spPr>
        <p:txBody>
          <a:bodyPr wrap="square" rtlCol="0">
            <a:spAutoFit/>
          </a:bodyPr>
          <a:lstStyle/>
          <a:p>
            <a:r>
              <a:rPr lang="tr-TR" dirty="0">
                <a:solidFill>
                  <a:srgbClr val="7030A0"/>
                </a:solidFill>
                <a:latin typeface="Abadi" panose="020B0604020104020204" pitchFamily="34" charset="0"/>
              </a:rPr>
              <a:t>Dünya genelinde ulaşabileceğimiz araç kullanıcısı sayısı:</a:t>
            </a:r>
          </a:p>
        </p:txBody>
      </p:sp>
      <p:sp>
        <p:nvSpPr>
          <p:cNvPr id="13" name="Oval 12">
            <a:extLst>
              <a:ext uri="{FF2B5EF4-FFF2-40B4-BE49-F238E27FC236}">
                <a16:creationId xmlns:a16="http://schemas.microsoft.com/office/drawing/2014/main" id="{AB3BB036-D560-4B17-8AC7-2DFF24955D15}"/>
              </a:ext>
            </a:extLst>
          </p:cNvPr>
          <p:cNvSpPr/>
          <p:nvPr/>
        </p:nvSpPr>
        <p:spPr>
          <a:xfrm>
            <a:off x="8392494" y="3110545"/>
            <a:ext cx="1897380" cy="185928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806558E0-88B0-5B3A-E110-25F5C954AE53}"/>
              </a:ext>
            </a:extLst>
          </p:cNvPr>
          <p:cNvSpPr txBox="1"/>
          <p:nvPr/>
        </p:nvSpPr>
        <p:spPr>
          <a:xfrm>
            <a:off x="8499174" y="3616075"/>
            <a:ext cx="1684020" cy="707886"/>
          </a:xfrm>
          <a:prstGeom prst="rect">
            <a:avLst/>
          </a:prstGeom>
          <a:noFill/>
        </p:spPr>
        <p:txBody>
          <a:bodyPr wrap="square" rtlCol="0">
            <a:spAutoFit/>
          </a:bodyPr>
          <a:lstStyle/>
          <a:p>
            <a:r>
              <a:rPr lang="tr-TR" sz="4000" dirty="0">
                <a:solidFill>
                  <a:schemeClr val="bg1"/>
                </a:solidFill>
                <a:latin typeface="Abadi" panose="020B0604020104020204" pitchFamily="34" charset="0"/>
              </a:rPr>
              <a:t>+28M</a:t>
            </a:r>
          </a:p>
        </p:txBody>
      </p:sp>
      <p:sp>
        <p:nvSpPr>
          <p:cNvPr id="2" name="Metin kutusu 1">
            <a:extLst>
              <a:ext uri="{FF2B5EF4-FFF2-40B4-BE49-F238E27FC236}">
                <a16:creationId xmlns:a16="http://schemas.microsoft.com/office/drawing/2014/main" id="{EC363BFE-0F56-CF07-A9F4-452597D56883}"/>
              </a:ext>
            </a:extLst>
          </p:cNvPr>
          <p:cNvSpPr txBox="1"/>
          <p:nvPr/>
        </p:nvSpPr>
        <p:spPr>
          <a:xfrm>
            <a:off x="435156" y="5238162"/>
            <a:ext cx="4764557" cy="369332"/>
          </a:xfrm>
          <a:prstGeom prst="rect">
            <a:avLst/>
          </a:prstGeom>
          <a:noFill/>
        </p:spPr>
        <p:txBody>
          <a:bodyPr wrap="square" rtlCol="0">
            <a:spAutoFit/>
          </a:bodyPr>
          <a:lstStyle/>
          <a:p>
            <a:r>
              <a:rPr lang="tr-TR" dirty="0">
                <a:solidFill>
                  <a:srgbClr val="7030A0"/>
                </a:solidFill>
              </a:rPr>
              <a:t>İstanbul İSPARK Açık Otopark Sayısı = 251</a:t>
            </a:r>
          </a:p>
        </p:txBody>
      </p:sp>
      <p:sp>
        <p:nvSpPr>
          <p:cNvPr id="3" name="Metin kutusu 2">
            <a:extLst>
              <a:ext uri="{FF2B5EF4-FFF2-40B4-BE49-F238E27FC236}">
                <a16:creationId xmlns:a16="http://schemas.microsoft.com/office/drawing/2014/main" id="{EF7C5B5B-F4E3-ADD6-719C-9C92370C8839}"/>
              </a:ext>
            </a:extLst>
          </p:cNvPr>
          <p:cNvSpPr txBox="1"/>
          <p:nvPr/>
        </p:nvSpPr>
        <p:spPr>
          <a:xfrm>
            <a:off x="435155" y="5771535"/>
            <a:ext cx="5568080" cy="369332"/>
          </a:xfrm>
          <a:prstGeom prst="rect">
            <a:avLst/>
          </a:prstGeom>
          <a:noFill/>
        </p:spPr>
        <p:txBody>
          <a:bodyPr wrap="square" rtlCol="0">
            <a:spAutoFit/>
          </a:bodyPr>
          <a:lstStyle/>
          <a:p>
            <a:r>
              <a:rPr lang="tr-TR" dirty="0">
                <a:solidFill>
                  <a:srgbClr val="7030A0"/>
                </a:solidFill>
              </a:rPr>
              <a:t>Ortalama Bir İSPARK Açık Otopark Kapasitesi =250</a:t>
            </a:r>
          </a:p>
        </p:txBody>
      </p:sp>
      <p:cxnSp>
        <p:nvCxnSpPr>
          <p:cNvPr id="16" name="Düz Bağlayıcı 15">
            <a:extLst>
              <a:ext uri="{FF2B5EF4-FFF2-40B4-BE49-F238E27FC236}">
                <a16:creationId xmlns:a16="http://schemas.microsoft.com/office/drawing/2014/main" id="{54091B87-9822-456A-ECFC-BF6D51BF22AB}"/>
              </a:ext>
            </a:extLst>
          </p:cNvPr>
          <p:cNvCxnSpPr/>
          <p:nvPr/>
        </p:nvCxnSpPr>
        <p:spPr>
          <a:xfrm>
            <a:off x="5615609" y="5098774"/>
            <a:ext cx="0" cy="124239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Ok: Sağ 16">
            <a:extLst>
              <a:ext uri="{FF2B5EF4-FFF2-40B4-BE49-F238E27FC236}">
                <a16:creationId xmlns:a16="http://schemas.microsoft.com/office/drawing/2014/main" id="{D069ABB0-3F3A-9DB3-106C-9B9FBE4C15F0}"/>
              </a:ext>
            </a:extLst>
          </p:cNvPr>
          <p:cNvSpPr/>
          <p:nvPr/>
        </p:nvSpPr>
        <p:spPr>
          <a:xfrm>
            <a:off x="5882310" y="5557523"/>
            <a:ext cx="692425" cy="32489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a16="http://schemas.microsoft.com/office/drawing/2014/main" id="{C4C69BD3-0F46-442A-FC9B-90E98F6D5E57}"/>
              </a:ext>
            </a:extLst>
          </p:cNvPr>
          <p:cNvSpPr txBox="1"/>
          <p:nvPr/>
        </p:nvSpPr>
        <p:spPr>
          <a:xfrm>
            <a:off x="6961239" y="5212892"/>
            <a:ext cx="5939003" cy="523220"/>
          </a:xfrm>
          <a:prstGeom prst="rect">
            <a:avLst/>
          </a:prstGeom>
          <a:noFill/>
        </p:spPr>
        <p:txBody>
          <a:bodyPr wrap="square" rtlCol="0">
            <a:spAutoFit/>
          </a:bodyPr>
          <a:lstStyle/>
          <a:p>
            <a:r>
              <a:rPr lang="tr-TR" sz="1400" dirty="0"/>
              <a:t>https://data.ibb.gov.tr/dataset/ispark-otopark-listesi-web-servisi/resource/0e72d3fb-0c67-4085-b61f-5e3ad8f2d4ec</a:t>
            </a:r>
          </a:p>
        </p:txBody>
      </p:sp>
      <p:sp>
        <p:nvSpPr>
          <p:cNvPr id="19" name="Metin kutusu 18">
            <a:extLst>
              <a:ext uri="{FF2B5EF4-FFF2-40B4-BE49-F238E27FC236}">
                <a16:creationId xmlns:a16="http://schemas.microsoft.com/office/drawing/2014/main" id="{D62450B5-8864-C606-44A1-4A38457E784D}"/>
              </a:ext>
            </a:extLst>
          </p:cNvPr>
          <p:cNvSpPr txBox="1"/>
          <p:nvPr/>
        </p:nvSpPr>
        <p:spPr>
          <a:xfrm>
            <a:off x="6961239" y="5779004"/>
            <a:ext cx="4222449" cy="923330"/>
          </a:xfrm>
          <a:prstGeom prst="rect">
            <a:avLst/>
          </a:prstGeom>
          <a:noFill/>
        </p:spPr>
        <p:txBody>
          <a:bodyPr wrap="square" rtlCol="0">
            <a:spAutoFit/>
          </a:bodyPr>
          <a:lstStyle/>
          <a:p>
            <a:r>
              <a:rPr lang="tr-TR" b="1" i="0" dirty="0">
                <a:solidFill>
                  <a:srgbClr val="7030A0"/>
                </a:solidFill>
                <a:effectLst/>
                <a:latin typeface="Futura Md BT Bold"/>
              </a:rPr>
              <a:t>Veriler, </a:t>
            </a:r>
            <a:r>
              <a:rPr lang="tr-TR" b="1" i="0" dirty="0" err="1">
                <a:solidFill>
                  <a:srgbClr val="7030A0"/>
                </a:solidFill>
                <a:effectLst/>
                <a:latin typeface="Futura Md BT Bold"/>
              </a:rPr>
              <a:t>İspark</a:t>
            </a:r>
            <a:r>
              <a:rPr lang="tr-TR" b="1" i="0" dirty="0">
                <a:solidFill>
                  <a:srgbClr val="7030A0"/>
                </a:solidFill>
                <a:effectLst/>
                <a:latin typeface="Futura Md BT Bold"/>
              </a:rPr>
              <a:t> Otopark Listesi Web Servisinden alınmıştır.</a:t>
            </a:r>
          </a:p>
          <a:p>
            <a:endParaRPr lang="tr-TR" dirty="0"/>
          </a:p>
        </p:txBody>
      </p:sp>
    </p:spTree>
    <p:extLst>
      <p:ext uri="{BB962C8B-B14F-4D97-AF65-F5344CB8AC3E}">
        <p14:creationId xmlns:p14="http://schemas.microsoft.com/office/powerpoint/2010/main" val="385275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3000"/>
          </a:schemeClr>
        </a:solidFill>
        <a:effectLst/>
      </p:bgPr>
    </p:bg>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047DCBE9-D52A-2939-0BC3-5D8EC6EE363F}"/>
              </a:ext>
            </a:extLst>
          </p:cNvPr>
          <p:cNvSpPr/>
          <p:nvPr/>
        </p:nvSpPr>
        <p:spPr>
          <a:xfrm>
            <a:off x="495300" y="934758"/>
            <a:ext cx="835152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72AC6BD2-E8DE-67A6-B060-2FA9551B0A74}"/>
              </a:ext>
            </a:extLst>
          </p:cNvPr>
          <p:cNvSpPr txBox="1"/>
          <p:nvPr/>
        </p:nvSpPr>
        <p:spPr>
          <a:xfrm>
            <a:off x="685800" y="416599"/>
            <a:ext cx="2750820" cy="523220"/>
          </a:xfrm>
          <a:prstGeom prst="rect">
            <a:avLst/>
          </a:prstGeom>
          <a:noFill/>
        </p:spPr>
        <p:txBody>
          <a:bodyPr wrap="square" rtlCol="0">
            <a:spAutoFit/>
          </a:bodyPr>
          <a:lstStyle/>
          <a:p>
            <a:r>
              <a:rPr lang="tr-TR" sz="2800" dirty="0">
                <a:solidFill>
                  <a:srgbClr val="7030A0"/>
                </a:solidFill>
                <a:latin typeface="Abadi" panose="020B0604020104020204" pitchFamily="34" charset="0"/>
              </a:rPr>
              <a:t>ÜRÜN</a:t>
            </a:r>
          </a:p>
        </p:txBody>
      </p:sp>
      <p:pic>
        <p:nvPicPr>
          <p:cNvPr id="10" name="Resim 9" descr="yumuşakça, omurgasız içeren bir resim&#10;&#10;Açıklama otomatik olarak oluşturuldu">
            <a:extLst>
              <a:ext uri="{FF2B5EF4-FFF2-40B4-BE49-F238E27FC236}">
                <a16:creationId xmlns:a16="http://schemas.microsoft.com/office/drawing/2014/main" id="{E46DE11A-EC68-FCCB-1B99-AEC041846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02" y="2260027"/>
            <a:ext cx="618175" cy="618175"/>
          </a:xfrm>
          <a:prstGeom prst="rect">
            <a:avLst/>
          </a:prstGeom>
        </p:spPr>
      </p:pic>
      <p:sp>
        <p:nvSpPr>
          <p:cNvPr id="11" name="Metin kutusu 10">
            <a:extLst>
              <a:ext uri="{FF2B5EF4-FFF2-40B4-BE49-F238E27FC236}">
                <a16:creationId xmlns:a16="http://schemas.microsoft.com/office/drawing/2014/main" id="{3B369820-626E-44E7-1D07-4257D5A0D86C}"/>
              </a:ext>
            </a:extLst>
          </p:cNvPr>
          <p:cNvSpPr txBox="1"/>
          <p:nvPr/>
        </p:nvSpPr>
        <p:spPr>
          <a:xfrm>
            <a:off x="624166" y="3163288"/>
            <a:ext cx="2834640" cy="400110"/>
          </a:xfrm>
          <a:prstGeom prst="rect">
            <a:avLst/>
          </a:prstGeom>
          <a:noFill/>
        </p:spPr>
        <p:txBody>
          <a:bodyPr wrap="square" rtlCol="0">
            <a:spAutoFit/>
          </a:bodyPr>
          <a:lstStyle/>
          <a:p>
            <a:r>
              <a:rPr lang="tr-TR" sz="2000" dirty="0">
                <a:solidFill>
                  <a:srgbClr val="7030A0"/>
                </a:solidFill>
                <a:latin typeface="Abadi" panose="020B0604020104020204" pitchFamily="34" charset="0"/>
              </a:rPr>
              <a:t>Uygun Otoparkı Bul</a:t>
            </a:r>
          </a:p>
        </p:txBody>
      </p:sp>
      <p:sp>
        <p:nvSpPr>
          <p:cNvPr id="12" name="Ok: Sağ 11">
            <a:extLst>
              <a:ext uri="{FF2B5EF4-FFF2-40B4-BE49-F238E27FC236}">
                <a16:creationId xmlns:a16="http://schemas.microsoft.com/office/drawing/2014/main" id="{E6B04004-B94F-8098-800A-212E18CE17E7}"/>
              </a:ext>
            </a:extLst>
          </p:cNvPr>
          <p:cNvSpPr/>
          <p:nvPr/>
        </p:nvSpPr>
        <p:spPr>
          <a:xfrm>
            <a:off x="2587843" y="2543167"/>
            <a:ext cx="845820" cy="90251"/>
          </a:xfrm>
          <a:prstGeom prst="rightArrow">
            <a:avLst/>
          </a:prstGeom>
          <a:solidFill>
            <a:srgbClr val="6C2E9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5C038CA8-936D-DD2F-C0F5-333B5E048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641" y="2066993"/>
            <a:ext cx="1042601" cy="1042601"/>
          </a:xfrm>
          <a:prstGeom prst="rect">
            <a:avLst/>
          </a:prstGeom>
        </p:spPr>
      </p:pic>
      <p:sp>
        <p:nvSpPr>
          <p:cNvPr id="15" name="Metin kutusu 14">
            <a:extLst>
              <a:ext uri="{FF2B5EF4-FFF2-40B4-BE49-F238E27FC236}">
                <a16:creationId xmlns:a16="http://schemas.microsoft.com/office/drawing/2014/main" id="{BA6E621A-AAC8-4648-84BE-8CC15E73B47D}"/>
              </a:ext>
            </a:extLst>
          </p:cNvPr>
          <p:cNvSpPr txBox="1"/>
          <p:nvPr/>
        </p:nvSpPr>
        <p:spPr>
          <a:xfrm>
            <a:off x="3645730" y="3153600"/>
            <a:ext cx="1821180" cy="461665"/>
          </a:xfrm>
          <a:prstGeom prst="rect">
            <a:avLst/>
          </a:prstGeom>
          <a:noFill/>
        </p:spPr>
        <p:txBody>
          <a:bodyPr wrap="square" rtlCol="0">
            <a:spAutoFit/>
          </a:bodyPr>
          <a:lstStyle/>
          <a:p>
            <a:r>
              <a:rPr lang="tr-TR" sz="2400" dirty="0">
                <a:solidFill>
                  <a:srgbClr val="7030A0"/>
                </a:solidFill>
                <a:latin typeface="Abadi" panose="020B0604020104020204" pitchFamily="34" charset="0"/>
              </a:rPr>
              <a:t>Kirala</a:t>
            </a:r>
          </a:p>
        </p:txBody>
      </p:sp>
      <p:sp>
        <p:nvSpPr>
          <p:cNvPr id="16" name="Ok: Sağ 15">
            <a:extLst>
              <a:ext uri="{FF2B5EF4-FFF2-40B4-BE49-F238E27FC236}">
                <a16:creationId xmlns:a16="http://schemas.microsoft.com/office/drawing/2014/main" id="{0EE4A873-DFAB-6D76-2E1B-E75BCB617602}"/>
              </a:ext>
            </a:extLst>
          </p:cNvPr>
          <p:cNvSpPr/>
          <p:nvPr/>
        </p:nvSpPr>
        <p:spPr>
          <a:xfrm>
            <a:off x="4929700" y="2579833"/>
            <a:ext cx="845820" cy="90254"/>
          </a:xfrm>
          <a:prstGeom prst="rightArrow">
            <a:avLst/>
          </a:prstGeom>
          <a:solidFill>
            <a:srgbClr val="6C2E9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9" name="Resim 18">
            <a:extLst>
              <a:ext uri="{FF2B5EF4-FFF2-40B4-BE49-F238E27FC236}">
                <a16:creationId xmlns:a16="http://schemas.microsoft.com/office/drawing/2014/main" id="{CE7555EF-60EF-7DB6-95FA-6300263C4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526" y="2155416"/>
            <a:ext cx="1275451" cy="848835"/>
          </a:xfrm>
          <a:prstGeom prst="rect">
            <a:avLst/>
          </a:prstGeom>
        </p:spPr>
      </p:pic>
      <p:sp>
        <p:nvSpPr>
          <p:cNvPr id="20" name="Metin kutusu 19">
            <a:extLst>
              <a:ext uri="{FF2B5EF4-FFF2-40B4-BE49-F238E27FC236}">
                <a16:creationId xmlns:a16="http://schemas.microsoft.com/office/drawing/2014/main" id="{D92C18F9-AB86-F85C-DEE3-C9FC46BB965D}"/>
              </a:ext>
            </a:extLst>
          </p:cNvPr>
          <p:cNvSpPr txBox="1"/>
          <p:nvPr/>
        </p:nvSpPr>
        <p:spPr>
          <a:xfrm>
            <a:off x="5775520" y="3180112"/>
            <a:ext cx="2231205" cy="369332"/>
          </a:xfrm>
          <a:prstGeom prst="rect">
            <a:avLst/>
          </a:prstGeom>
          <a:noFill/>
        </p:spPr>
        <p:txBody>
          <a:bodyPr wrap="square" rtlCol="0">
            <a:spAutoFit/>
          </a:bodyPr>
          <a:lstStyle/>
          <a:p>
            <a:r>
              <a:rPr lang="tr-TR" dirty="0">
                <a:solidFill>
                  <a:srgbClr val="7030A0"/>
                </a:solidFill>
                <a:latin typeface="Abadi" panose="020B0604020104020204" pitchFamily="34" charset="0"/>
              </a:rPr>
              <a:t>QR Kod ile Giriş Yap </a:t>
            </a:r>
          </a:p>
        </p:txBody>
      </p:sp>
      <p:sp>
        <p:nvSpPr>
          <p:cNvPr id="21" name="Metin kutusu 20">
            <a:extLst>
              <a:ext uri="{FF2B5EF4-FFF2-40B4-BE49-F238E27FC236}">
                <a16:creationId xmlns:a16="http://schemas.microsoft.com/office/drawing/2014/main" id="{5DF1B545-B025-C40C-F3A8-7772C633A4D3}"/>
              </a:ext>
            </a:extLst>
          </p:cNvPr>
          <p:cNvSpPr txBox="1"/>
          <p:nvPr/>
        </p:nvSpPr>
        <p:spPr>
          <a:xfrm>
            <a:off x="5775520" y="3623112"/>
            <a:ext cx="2691194" cy="646331"/>
          </a:xfrm>
          <a:prstGeom prst="rect">
            <a:avLst/>
          </a:prstGeom>
          <a:noFill/>
        </p:spPr>
        <p:txBody>
          <a:bodyPr wrap="square" rtlCol="0">
            <a:spAutoFit/>
          </a:bodyPr>
          <a:lstStyle/>
          <a:p>
            <a:r>
              <a:rPr lang="tr-TR" dirty="0">
                <a:solidFill>
                  <a:srgbClr val="7030A0"/>
                </a:solidFill>
                <a:latin typeface="Abadi" panose="020B0604020104020204" pitchFamily="34" charset="0"/>
              </a:rPr>
              <a:t>Boş Park Bölmesi Krokisi ile Kolayca Park Et</a:t>
            </a:r>
          </a:p>
        </p:txBody>
      </p:sp>
      <p:sp>
        <p:nvSpPr>
          <p:cNvPr id="22" name="Ok: Sağ 21">
            <a:extLst>
              <a:ext uri="{FF2B5EF4-FFF2-40B4-BE49-F238E27FC236}">
                <a16:creationId xmlns:a16="http://schemas.microsoft.com/office/drawing/2014/main" id="{56842531-B2FD-ADAD-0D96-598BD389F822}"/>
              </a:ext>
            </a:extLst>
          </p:cNvPr>
          <p:cNvSpPr/>
          <p:nvPr/>
        </p:nvSpPr>
        <p:spPr>
          <a:xfrm>
            <a:off x="8106934" y="2569115"/>
            <a:ext cx="845820" cy="90254"/>
          </a:xfrm>
          <a:prstGeom prst="rightArrow">
            <a:avLst/>
          </a:prstGeom>
          <a:solidFill>
            <a:srgbClr val="6C2E9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4" name="Resim 23">
            <a:extLst>
              <a:ext uri="{FF2B5EF4-FFF2-40B4-BE49-F238E27FC236}">
                <a16:creationId xmlns:a16="http://schemas.microsoft.com/office/drawing/2014/main" id="{9300F5E6-C911-E8B5-85D8-B22EFCB9B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2888" y="2073796"/>
            <a:ext cx="1066383" cy="1012077"/>
          </a:xfrm>
          <a:prstGeom prst="rect">
            <a:avLst/>
          </a:prstGeom>
        </p:spPr>
      </p:pic>
      <p:sp>
        <p:nvSpPr>
          <p:cNvPr id="25" name="Metin kutusu 24">
            <a:extLst>
              <a:ext uri="{FF2B5EF4-FFF2-40B4-BE49-F238E27FC236}">
                <a16:creationId xmlns:a16="http://schemas.microsoft.com/office/drawing/2014/main" id="{1AED97BB-704D-71F0-3F74-5DB6F95FE0C6}"/>
              </a:ext>
            </a:extLst>
          </p:cNvPr>
          <p:cNvSpPr txBox="1"/>
          <p:nvPr/>
        </p:nvSpPr>
        <p:spPr>
          <a:xfrm>
            <a:off x="8846820" y="3194066"/>
            <a:ext cx="2691194" cy="1200329"/>
          </a:xfrm>
          <a:prstGeom prst="rect">
            <a:avLst/>
          </a:prstGeom>
          <a:noFill/>
        </p:spPr>
        <p:txBody>
          <a:bodyPr wrap="square" rtlCol="0">
            <a:spAutoFit/>
          </a:bodyPr>
          <a:lstStyle/>
          <a:p>
            <a:r>
              <a:rPr lang="tr-TR" dirty="0">
                <a:solidFill>
                  <a:srgbClr val="7030A0"/>
                </a:solidFill>
                <a:latin typeface="Abadi" panose="020B0604020104020204" pitchFamily="34" charset="0"/>
              </a:rPr>
              <a:t>QR Kod ile Çıkış Yap </a:t>
            </a:r>
          </a:p>
          <a:p>
            <a:r>
              <a:rPr lang="tr-TR" dirty="0">
                <a:solidFill>
                  <a:srgbClr val="7030A0"/>
                </a:solidFill>
                <a:latin typeface="Abadi" panose="020B0604020104020204" pitchFamily="34" charset="0"/>
              </a:rPr>
              <a:t>Ücret Saat Farkına Göre Otomatik Kesilsin</a:t>
            </a:r>
          </a:p>
          <a:p>
            <a:r>
              <a:rPr lang="tr-TR" dirty="0">
                <a:solidFill>
                  <a:srgbClr val="7030A0"/>
                </a:solidFill>
                <a:latin typeface="Abadi" panose="020B0604020104020204" pitchFamily="34" charset="0"/>
              </a:rPr>
              <a:t>Ödeme İçin Bekleme</a:t>
            </a:r>
          </a:p>
        </p:txBody>
      </p:sp>
    </p:spTree>
    <p:extLst>
      <p:ext uri="{BB962C8B-B14F-4D97-AF65-F5344CB8AC3E}">
        <p14:creationId xmlns:p14="http://schemas.microsoft.com/office/powerpoint/2010/main" val="410531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43A4AF-4CCB-4CA8-4FBC-AF6353E3D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555" y="93198"/>
            <a:ext cx="3683055" cy="5280367"/>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Resim 4" descr="metin, elektronik eşyalar, ekran görüntüsü içeren bir resim&#10;&#10;Açıklama otomatik olarak oluşturuldu">
            <a:extLst>
              <a:ext uri="{FF2B5EF4-FFF2-40B4-BE49-F238E27FC236}">
                <a16:creationId xmlns:a16="http://schemas.microsoft.com/office/drawing/2014/main" id="{6C5DB0A0-4708-C595-04F3-6830F7375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452"/>
            <a:ext cx="4702861" cy="5284113"/>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Resim 8" descr="metin, elektronik eşyalar, ekran görüntüsü içeren bir resim&#10;&#10;Açıklama otomatik olarak oluşturuldu">
            <a:extLst>
              <a:ext uri="{FF2B5EF4-FFF2-40B4-BE49-F238E27FC236}">
                <a16:creationId xmlns:a16="http://schemas.microsoft.com/office/drawing/2014/main" id="{29DF0CBC-773F-66AA-5881-B46A95CDB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181" y="51142"/>
            <a:ext cx="4055553" cy="5232971"/>
          </a:xfrm>
          <a:prstGeom prst="rect">
            <a:avLst/>
          </a:prstGeom>
        </p:spPr>
      </p:pic>
      <p:sp>
        <p:nvSpPr>
          <p:cNvPr id="12" name="Dikdörtgen 11">
            <a:extLst>
              <a:ext uri="{FF2B5EF4-FFF2-40B4-BE49-F238E27FC236}">
                <a16:creationId xmlns:a16="http://schemas.microsoft.com/office/drawing/2014/main" id="{5436267E-7E32-9913-1FAF-43A8757074AE}"/>
              </a:ext>
            </a:extLst>
          </p:cNvPr>
          <p:cNvSpPr/>
          <p:nvPr/>
        </p:nvSpPr>
        <p:spPr>
          <a:xfrm>
            <a:off x="4142740" y="679313"/>
            <a:ext cx="45719" cy="46048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7030A0"/>
              </a:solidFill>
            </a:endParaRPr>
          </a:p>
        </p:txBody>
      </p:sp>
      <p:sp>
        <p:nvSpPr>
          <p:cNvPr id="13" name="Dikdörtgen 12">
            <a:extLst>
              <a:ext uri="{FF2B5EF4-FFF2-40B4-BE49-F238E27FC236}">
                <a16:creationId xmlns:a16="http://schemas.microsoft.com/office/drawing/2014/main" id="{3C583C2D-19B7-129F-2DD6-84E773223FF0}"/>
              </a:ext>
            </a:extLst>
          </p:cNvPr>
          <p:cNvSpPr/>
          <p:nvPr/>
        </p:nvSpPr>
        <p:spPr>
          <a:xfrm>
            <a:off x="7957824" y="691651"/>
            <a:ext cx="45719" cy="45924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7030A0"/>
              </a:solidFill>
            </a:endParaRPr>
          </a:p>
        </p:txBody>
      </p:sp>
      <p:pic>
        <p:nvPicPr>
          <p:cNvPr id="15" name="Resim 14">
            <a:extLst>
              <a:ext uri="{FF2B5EF4-FFF2-40B4-BE49-F238E27FC236}">
                <a16:creationId xmlns:a16="http://schemas.microsoft.com/office/drawing/2014/main" id="{2F9118AE-CB8C-C344-5928-C5356F291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381" y="5517090"/>
            <a:ext cx="1957472" cy="1005629"/>
          </a:xfrm>
          <a:prstGeom prst="rect">
            <a:avLst/>
          </a:prstGeom>
        </p:spPr>
      </p:pic>
    </p:spTree>
    <p:extLst>
      <p:ext uri="{BB962C8B-B14F-4D97-AF65-F5344CB8AC3E}">
        <p14:creationId xmlns:p14="http://schemas.microsoft.com/office/powerpoint/2010/main" val="268779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A4C1AC25-9801-811D-DF2C-55D5C3589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59" y="102254"/>
            <a:ext cx="2824752" cy="5111168"/>
          </a:xfrm>
          <a:prstGeom prst="rect">
            <a:avLst/>
          </a:prstGeom>
        </p:spPr>
      </p:pic>
      <p:pic>
        <p:nvPicPr>
          <p:cNvPr id="7" name="Resim 6">
            <a:extLst>
              <a:ext uri="{FF2B5EF4-FFF2-40B4-BE49-F238E27FC236}">
                <a16:creationId xmlns:a16="http://schemas.microsoft.com/office/drawing/2014/main" id="{53CA691A-0DFA-3D4B-EB61-1A63DAD3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238" y="102254"/>
            <a:ext cx="2824752" cy="5108592"/>
          </a:xfrm>
          <a:prstGeom prst="rect">
            <a:avLst/>
          </a:prstGeom>
        </p:spPr>
      </p:pic>
      <p:pic>
        <p:nvPicPr>
          <p:cNvPr id="9" name="Resim 8">
            <a:extLst>
              <a:ext uri="{FF2B5EF4-FFF2-40B4-BE49-F238E27FC236}">
                <a16:creationId xmlns:a16="http://schemas.microsoft.com/office/drawing/2014/main" id="{C35F4887-38C6-B035-2B0C-911741CE1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192" y="102254"/>
            <a:ext cx="3610358" cy="5153348"/>
          </a:xfrm>
          <a:prstGeom prst="rect">
            <a:avLst/>
          </a:prstGeom>
        </p:spPr>
      </p:pic>
      <p:sp>
        <p:nvSpPr>
          <p:cNvPr id="12" name="Dikdörtgen 11">
            <a:extLst>
              <a:ext uri="{FF2B5EF4-FFF2-40B4-BE49-F238E27FC236}">
                <a16:creationId xmlns:a16="http://schemas.microsoft.com/office/drawing/2014/main" id="{D5336330-5E42-F40C-0C9C-674E1959FB98}"/>
              </a:ext>
            </a:extLst>
          </p:cNvPr>
          <p:cNvSpPr/>
          <p:nvPr/>
        </p:nvSpPr>
        <p:spPr>
          <a:xfrm>
            <a:off x="3137716" y="464818"/>
            <a:ext cx="45719" cy="45924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7030A0"/>
              </a:solidFill>
            </a:endParaRPr>
          </a:p>
        </p:txBody>
      </p:sp>
      <p:sp>
        <p:nvSpPr>
          <p:cNvPr id="13" name="Dikdörtgen 12">
            <a:extLst>
              <a:ext uri="{FF2B5EF4-FFF2-40B4-BE49-F238E27FC236}">
                <a16:creationId xmlns:a16="http://schemas.microsoft.com/office/drawing/2014/main" id="{A6FCECAA-CBB3-4588-1875-CEC825B8318C}"/>
              </a:ext>
            </a:extLst>
          </p:cNvPr>
          <p:cNvSpPr/>
          <p:nvPr/>
        </p:nvSpPr>
        <p:spPr>
          <a:xfrm>
            <a:off x="6183353" y="464817"/>
            <a:ext cx="45719" cy="45924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7030A0"/>
              </a:solidFill>
            </a:endParaRPr>
          </a:p>
        </p:txBody>
      </p:sp>
      <p:sp>
        <p:nvSpPr>
          <p:cNvPr id="14" name="Dikdörtgen 13">
            <a:extLst>
              <a:ext uri="{FF2B5EF4-FFF2-40B4-BE49-F238E27FC236}">
                <a16:creationId xmlns:a16="http://schemas.microsoft.com/office/drawing/2014/main" id="{8E779126-9D75-56B1-7D95-F305D4386B47}"/>
              </a:ext>
            </a:extLst>
          </p:cNvPr>
          <p:cNvSpPr/>
          <p:nvPr/>
        </p:nvSpPr>
        <p:spPr>
          <a:xfrm>
            <a:off x="9297632" y="464817"/>
            <a:ext cx="45719" cy="45924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7030A0"/>
              </a:solidFill>
            </a:endParaRPr>
          </a:p>
        </p:txBody>
      </p:sp>
      <p:pic>
        <p:nvPicPr>
          <p:cNvPr id="17" name="Resim 16" descr="metin içeren bir resim&#10;&#10;Açıklama otomatik olarak oluşturuldu">
            <a:extLst>
              <a:ext uri="{FF2B5EF4-FFF2-40B4-BE49-F238E27FC236}">
                <a16:creationId xmlns:a16="http://schemas.microsoft.com/office/drawing/2014/main" id="{7B9E9717-4147-AD17-A26D-4B455DE9FE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9468" y="102254"/>
            <a:ext cx="2617328" cy="5108592"/>
          </a:xfrm>
          <a:prstGeom prst="rect">
            <a:avLst/>
          </a:prstGeom>
        </p:spPr>
      </p:pic>
      <p:pic>
        <p:nvPicPr>
          <p:cNvPr id="19" name="Resim 18">
            <a:extLst>
              <a:ext uri="{FF2B5EF4-FFF2-40B4-BE49-F238E27FC236}">
                <a16:creationId xmlns:a16="http://schemas.microsoft.com/office/drawing/2014/main" id="{DAA0E992-8D44-F733-9E2F-FF80DE7A5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505" y="5453924"/>
            <a:ext cx="1957472" cy="1005629"/>
          </a:xfrm>
          <a:prstGeom prst="rect">
            <a:avLst/>
          </a:prstGeom>
        </p:spPr>
      </p:pic>
    </p:spTree>
    <p:extLst>
      <p:ext uri="{BB962C8B-B14F-4D97-AF65-F5344CB8AC3E}">
        <p14:creationId xmlns:p14="http://schemas.microsoft.com/office/powerpoint/2010/main" val="188513428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TotalTime>
  <Words>626</Words>
  <Application>Microsoft Office PowerPoint</Application>
  <PresentationFormat>Geniş ekran</PresentationFormat>
  <Paragraphs>66</Paragraphs>
  <Slides>15</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15</vt:i4>
      </vt:variant>
    </vt:vector>
  </HeadingPairs>
  <TitlesOfParts>
    <vt:vector size="22" baseType="lpstr">
      <vt:lpstr>Abadi</vt:lpstr>
      <vt:lpstr>Arial</vt:lpstr>
      <vt:lpstr>Calibri</vt:lpstr>
      <vt:lpstr>Calibri Light</vt:lpstr>
      <vt:lpstr>Futura Md BT Bold</vt:lpstr>
      <vt:lpstr>Google Sans</vt:lpstr>
      <vt:lpstr>Office Teması</vt:lpstr>
      <vt:lpstr>Hoşgeldiniz</vt:lpstr>
      <vt:lpstr>PowerPoint Sunusu</vt:lpstr>
      <vt:lpstr>İstanbul’daki 50 özel otopark kullanıcısından 41’i yogun bölgelerde otopark yeri bulamıyor.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Hoşgeldiniz</dc:title>
  <dc:creator>Kayra Kurnaz</dc:creator>
  <cp:lastModifiedBy>Kayra Kurnaz</cp:lastModifiedBy>
  <cp:revision>19</cp:revision>
  <dcterms:created xsi:type="dcterms:W3CDTF">2022-05-03T18:19:28Z</dcterms:created>
  <dcterms:modified xsi:type="dcterms:W3CDTF">2022-05-12T17:48:42Z</dcterms:modified>
</cp:coreProperties>
</file>